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456" r:id="rId2"/>
    <p:sldId id="434" r:id="rId3"/>
    <p:sldId id="468" r:id="rId4"/>
    <p:sldId id="498" r:id="rId5"/>
    <p:sldId id="497" r:id="rId6"/>
    <p:sldId id="490" r:id="rId7"/>
    <p:sldId id="491" r:id="rId8"/>
    <p:sldId id="492" r:id="rId9"/>
    <p:sldId id="493" r:id="rId10"/>
    <p:sldId id="495" r:id="rId11"/>
    <p:sldId id="471" r:id="rId12"/>
    <p:sldId id="478" r:id="rId13"/>
    <p:sldId id="500" r:id="rId14"/>
    <p:sldId id="473" r:id="rId15"/>
    <p:sldId id="480" r:id="rId16"/>
    <p:sldId id="481" r:id="rId17"/>
    <p:sldId id="482" r:id="rId18"/>
    <p:sldId id="483" r:id="rId19"/>
    <p:sldId id="484" r:id="rId20"/>
    <p:sldId id="485" r:id="rId21"/>
    <p:sldId id="486" r:id="rId22"/>
    <p:sldId id="487" r:id="rId23"/>
    <p:sldId id="488" r:id="rId24"/>
    <p:sldId id="501" r:id="rId25"/>
    <p:sldId id="499" r:id="rId26"/>
  </p:sldIdLst>
  <p:sldSz cx="9144000" cy="6858000" type="screen4x3"/>
  <p:notesSz cx="9867900" cy="675957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00"/>
    <a:srgbClr val="993300"/>
    <a:srgbClr val="FF0000"/>
    <a:srgbClr val="990000"/>
    <a:srgbClr val="663300"/>
    <a:srgbClr val="0000CC"/>
    <a:srgbClr val="66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6" autoAdjust="0"/>
    <p:restoredTop sz="92933" autoAdjust="0"/>
  </p:normalViewPr>
  <p:slideViewPr>
    <p:cSldViewPr>
      <p:cViewPr varScale="1">
        <p:scale>
          <a:sx n="54" d="100"/>
          <a:sy n="54" d="100"/>
        </p:scale>
        <p:origin x="-84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89588" y="0"/>
            <a:ext cx="4276725" cy="338138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r">
              <a:defRPr sz="1200"/>
            </a:lvl1pPr>
          </a:lstStyle>
          <a:p>
            <a:pPr>
              <a:defRPr/>
            </a:pPr>
            <a:fld id="{7FEB1FB1-6547-431C-A404-D27A2D6C68D2}" type="datetimeFigureOut">
              <a:rPr lang="ru-RU"/>
              <a:pPr>
                <a:defRPr/>
              </a:pPr>
              <a:t>26.01.2023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19850"/>
            <a:ext cx="4275138" cy="338138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89588" y="6419850"/>
            <a:ext cx="4276725" cy="338138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r">
              <a:defRPr sz="1200"/>
            </a:lvl1pPr>
          </a:lstStyle>
          <a:p>
            <a:pPr>
              <a:defRPr/>
            </a:pPr>
            <a:fld id="{D012321D-E3F6-459F-9F67-2A0F4E1D5B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413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9588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83817-2B2A-4034-86BA-FA14FD61EA8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43263" y="506413"/>
            <a:ext cx="3381375" cy="2535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425" y="3211513"/>
            <a:ext cx="7893050" cy="3041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1985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9588" y="641985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421AF1-FFE7-4078-9632-A3846DD97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744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A8BF8AA7-E597-49E6-9819-F2E9381B0EB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61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ACBE2867-125B-4A98-880C-27E7FF4691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ACBE2867-125B-4A98-880C-27E7FF4691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1522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CBE2867-125B-4A98-880C-27E7FF4691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406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CBE2867-125B-4A98-880C-27E7FF4691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1079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CBE2867-125B-4A98-880C-27E7FF4691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697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8D89F9-30BF-4000-8945-A5881C4DE8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400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76A855-06A4-4B2C-BE0C-B527293602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34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7B375-00D6-42B8-BCA4-C3FD80AC4B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025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4DAE7986-68F3-476C-AB9A-AACAE6126E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09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1BB7473-37ED-46BE-A765-BE72A17E27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88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1DD7728A-954C-4420-B2BF-43ACD0E94DA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365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8F940D-EECC-4062-8909-0FD18FC9CB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98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774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00ADD-2A66-4BA8-9896-35547961BD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164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750E5CFA-C2A8-4A2B-AA10-09F7ADF69BA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23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ACBE2867-125B-4A98-880C-27E7FF4691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90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700" name="Text Box 4"/>
          <p:cNvSpPr txBox="1">
            <a:spLocks noChangeArrowheads="1"/>
          </p:cNvSpPr>
          <p:nvPr/>
        </p:nvSpPr>
        <p:spPr bwMode="auto">
          <a:xfrm>
            <a:off x="323850" y="2444750"/>
            <a:ext cx="849788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1200"/>
              </a:spcBef>
              <a:defRPr/>
            </a:pPr>
            <a:r>
              <a:rPr lang="ru-RU" sz="1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</a:t>
            </a:r>
            <a:r>
              <a:rPr lang="ru-RU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КОРМЛЕНИЕ ЖИВОТНЫХ </a:t>
            </a:r>
          </a:p>
          <a:p>
            <a:pPr>
              <a:defRPr/>
            </a:pPr>
            <a:r>
              <a:rPr lang="ru-RU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 ОСНОВАМИ КОРМОПРОИЗВОДСТВА</a:t>
            </a:r>
            <a:r>
              <a:rPr lang="ru-RU" sz="28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»</a:t>
            </a:r>
          </a:p>
          <a:p>
            <a:pPr algn="l">
              <a:spcBef>
                <a:spcPts val="1200"/>
              </a:spcBef>
              <a:defRPr/>
            </a:pPr>
            <a:endParaRPr lang="ru-RU" sz="24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4" name="Text Box 4"/>
          <p:cNvSpPr txBox="1">
            <a:spLocks noChangeArrowheads="1"/>
          </p:cNvSpPr>
          <p:nvPr/>
        </p:nvSpPr>
        <p:spPr bwMode="auto">
          <a:xfrm>
            <a:off x="1096207" y="1165665"/>
            <a:ext cx="7724266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ru-RU" sz="2400" b="1" u="sng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Основная черта этого этапа</a:t>
            </a:r>
            <a:r>
              <a:rPr lang="ru-RU" sz="2400" b="1" dirty="0">
                <a:solidFill>
                  <a:srgbClr val="663300"/>
                </a:solidFill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– </a:t>
            </a:r>
            <a:r>
              <a:rPr lang="ru-RU" sz="2400" b="1" dirty="0">
                <a:solidFill>
                  <a:srgbClr val="000099"/>
                </a:solidFill>
                <a:cs typeface="Times New Roman" pitchFamily="18" charset="0"/>
              </a:rPr>
              <a:t>разработка </a:t>
            </a:r>
            <a:r>
              <a:rPr lang="ru-RU" sz="2400" b="1" dirty="0" smtClean="0">
                <a:solidFill>
                  <a:srgbClr val="000099"/>
                </a:solidFill>
                <a:cs typeface="Times New Roman" pitchFamily="18" charset="0"/>
              </a:rPr>
              <a:t>детализированных норм </a:t>
            </a:r>
            <a:r>
              <a:rPr lang="ru-RU" sz="2400" b="1" dirty="0">
                <a:solidFill>
                  <a:srgbClr val="000099"/>
                </a:solidFill>
                <a:cs typeface="Times New Roman" pitchFamily="18" charset="0"/>
              </a:rPr>
              <a:t>кормления животных:</a:t>
            </a:r>
          </a:p>
          <a:p>
            <a:pPr algn="l">
              <a:defRPr/>
            </a:pPr>
            <a:endParaRPr lang="ru-RU" sz="800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l">
              <a:defRPr/>
            </a:pPr>
            <a:endParaRPr lang="ru-RU" sz="2400" b="1" u="sng" dirty="0">
              <a:solidFill>
                <a:srgbClr val="FF0000"/>
              </a:solidFill>
              <a:cs typeface="Times New Roman" pitchFamily="18" charset="0"/>
            </a:endParaRPr>
          </a:p>
          <a:p>
            <a:pPr algn="l">
              <a:defRPr/>
            </a:pPr>
            <a:r>
              <a:rPr lang="ru-RU" sz="2400" b="1" u="sng" dirty="0">
                <a:solidFill>
                  <a:srgbClr val="0000FF"/>
                </a:solidFill>
                <a:cs typeface="Times New Roman" pitchFamily="18" charset="0"/>
              </a:rPr>
              <a:t>Академики: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А.П. </a:t>
            </a:r>
            <a:r>
              <a:rPr lang="ru-RU" sz="2400" b="1" dirty="0" err="1">
                <a:solidFill>
                  <a:srgbClr val="FF0000"/>
                </a:solidFill>
                <a:cs typeface="Times New Roman" pitchFamily="18" charset="0"/>
              </a:rPr>
              <a:t>Дмитроченко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А.П. Калашников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</a:p>
          <a:p>
            <a:pPr algn="l">
              <a:defRPr/>
            </a:pPr>
            <a:r>
              <a:rPr lang="ru-RU" sz="24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И.А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. Даниленко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М.Ф. </a:t>
            </a:r>
            <a:r>
              <a:rPr lang="ru-RU" sz="2400" b="1" dirty="0" err="1">
                <a:solidFill>
                  <a:srgbClr val="FF0000"/>
                </a:solidFill>
                <a:cs typeface="Times New Roman" pitchFamily="18" charset="0"/>
              </a:rPr>
              <a:t>Томмэ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А.С. Емельянов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</a:p>
          <a:p>
            <a:pPr algn="l">
              <a:defRPr/>
            </a:pPr>
            <a:r>
              <a:rPr lang="ru-RU" sz="24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А.А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r>
              <a:rPr lang="ru-RU" sz="2400" b="1" dirty="0" err="1">
                <a:solidFill>
                  <a:srgbClr val="FF0000"/>
                </a:solidFill>
                <a:cs typeface="Times New Roman" pitchFamily="18" charset="0"/>
              </a:rPr>
              <a:t>Зубрилин</a:t>
            </a:r>
            <a:endParaRPr lang="ru-RU" sz="2400" b="1" dirty="0">
              <a:solidFill>
                <a:srgbClr val="FF0000"/>
              </a:solidFill>
              <a:cs typeface="Times New Roman" pitchFamily="18" charset="0"/>
            </a:endParaRPr>
          </a:p>
          <a:p>
            <a:pPr algn="l">
              <a:defRPr/>
            </a:pPr>
            <a:endParaRPr lang="ru-RU" sz="2400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l">
              <a:defRPr/>
            </a:pPr>
            <a:r>
              <a:rPr lang="ru-RU" sz="2400" b="1" u="sng" dirty="0">
                <a:solidFill>
                  <a:srgbClr val="0000FF"/>
                </a:solidFill>
                <a:cs typeface="Times New Roman" pitchFamily="18" charset="0"/>
              </a:rPr>
              <a:t>Профессора: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П.Д. Пшеничный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Н.И. Денисов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И.Ф. Ткачев</a:t>
            </a:r>
            <a:r>
              <a:rPr lang="ru-RU" sz="2400" b="1" dirty="0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Б.Г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r>
              <a:rPr lang="ru-RU" sz="2400" b="1" dirty="0" err="1">
                <a:solidFill>
                  <a:srgbClr val="FF0000"/>
                </a:solidFill>
                <a:cs typeface="Times New Roman" pitchFamily="18" charset="0"/>
              </a:rPr>
              <a:t>Имбс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Г.Ф. Степурин, Н.З. Злыднев,</a:t>
            </a:r>
          </a:p>
          <a:p>
            <a:pPr algn="l">
              <a:defRPr/>
            </a:pP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 В.И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r>
              <a:rPr lang="ru-RU" sz="2400" b="1" dirty="0" err="1">
                <a:solidFill>
                  <a:srgbClr val="FF0000"/>
                </a:solidFill>
                <a:cs typeface="Times New Roman" pitchFamily="18" charset="0"/>
              </a:rPr>
              <a:t>Трухачев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00FF"/>
                </a:solidFill>
                <a:cs typeface="Times New Roman" pitchFamily="18" charset="0"/>
              </a:rPr>
              <a:t>и др.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5" name="Rectangle 5"/>
          <p:cNvSpPr>
            <a:spLocks noChangeArrowheads="1"/>
          </p:cNvSpPr>
          <p:nvPr/>
        </p:nvSpPr>
        <p:spPr bwMode="auto">
          <a:xfrm>
            <a:off x="976313" y="552450"/>
            <a:ext cx="6980237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2400" b="1" u="sng" dirty="0">
                <a:solidFill>
                  <a:srgbClr val="FF0000"/>
                </a:solidFill>
              </a:rPr>
              <a:t>2. ХИМИЧЕСКИЙ </a:t>
            </a:r>
            <a:r>
              <a:rPr lang="ru-RU" sz="2400" b="1" u="sng" dirty="0" smtClean="0">
                <a:solidFill>
                  <a:srgbClr val="FF0000"/>
                </a:solidFill>
              </a:rPr>
              <a:t>СОСТАВ КОРМА</a:t>
            </a:r>
            <a:endParaRPr lang="ru-RU" sz="2400" b="1" u="sng" dirty="0">
              <a:solidFill>
                <a:srgbClr val="FF0000"/>
              </a:solidFill>
            </a:endParaRPr>
          </a:p>
          <a:p>
            <a:pPr>
              <a:defRPr/>
            </a:pPr>
            <a:endParaRPr lang="ru-RU" sz="2000" b="1" dirty="0">
              <a:solidFill>
                <a:srgbClr val="000099"/>
              </a:solidFill>
            </a:endParaRPr>
          </a:p>
          <a:p>
            <a:pPr>
              <a:defRPr/>
            </a:pPr>
            <a:endParaRPr lang="ru-RU" sz="2000" b="1" dirty="0">
              <a:solidFill>
                <a:srgbClr val="000099"/>
              </a:solidFill>
            </a:endParaRPr>
          </a:p>
          <a:p>
            <a:pPr>
              <a:defRPr/>
            </a:pPr>
            <a:r>
              <a:rPr lang="en-US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СОСТАВ</a:t>
            </a:r>
            <a:r>
              <a:rPr lang="ru-RU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РАСТЕНИЯ</a:t>
            </a:r>
            <a:r>
              <a:rPr lang="ru-RU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И ТЕЛА ЖИВОТНОГО</a:t>
            </a:r>
            <a:r>
              <a:rPr lang="ru-RU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,</a:t>
            </a:r>
            <a:r>
              <a:rPr lang="en-US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%</a:t>
            </a:r>
          </a:p>
        </p:txBody>
      </p:sp>
      <p:graphicFrame>
        <p:nvGraphicFramePr>
          <p:cNvPr id="302216" name="Group 1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484338"/>
              </p:ext>
            </p:extLst>
          </p:nvPr>
        </p:nvGraphicFramePr>
        <p:xfrm>
          <a:off x="827583" y="2133600"/>
          <a:ext cx="7987805" cy="2605089"/>
        </p:xfrm>
        <a:graphic>
          <a:graphicData uri="http://schemas.openxmlformats.org/drawingml/2006/table">
            <a:tbl>
              <a:tblPr/>
              <a:tblGrid>
                <a:gridCol w="2216097"/>
                <a:gridCol w="1042342"/>
                <a:gridCol w="1043836"/>
                <a:gridCol w="1043835"/>
                <a:gridCol w="1043836"/>
                <a:gridCol w="1597859"/>
              </a:tblGrid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ЕРАЛЬНЫЕ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ЕЩЕСТ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РАСТЕНИЕ </a:t>
                      </a:r>
                    </a:p>
                  </a:txBody>
                  <a:tcPr marL="72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6,5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8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БЫК ОТКОРМЛЕННЫЙ</a:t>
                      </a:r>
                    </a:p>
                  </a:txBody>
                  <a:tcPr marL="72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13,8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9,4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8,8</a:t>
                      </a: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3" name="Rectangle 5"/>
          <p:cNvSpPr>
            <a:spLocks noChangeArrowheads="1"/>
          </p:cNvSpPr>
          <p:nvPr/>
        </p:nvSpPr>
        <p:spPr bwMode="auto">
          <a:xfrm>
            <a:off x="323850" y="223838"/>
            <a:ext cx="8504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СХЕМА ХИМИЧЕСКОГО СОСТАВА КОРМА И ТЕЛА ЖИВОТНОГО</a:t>
            </a:r>
          </a:p>
        </p:txBody>
      </p:sp>
      <p:sp>
        <p:nvSpPr>
          <p:cNvPr id="14339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/>
            <a:endParaRPr lang="ru-RU" sz="2400"/>
          </a:p>
        </p:txBody>
      </p:sp>
      <p:sp>
        <p:nvSpPr>
          <p:cNvPr id="14340" name="Rectangle 67"/>
          <p:cNvSpPr>
            <a:spLocks noChangeArrowheads="1"/>
          </p:cNvSpPr>
          <p:nvPr/>
        </p:nvSpPr>
        <p:spPr bwMode="auto">
          <a:xfrm>
            <a:off x="244475" y="2276475"/>
            <a:ext cx="2527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600" b="1">
                <a:solidFill>
                  <a:srgbClr val="990099"/>
                </a:solidFill>
                <a:cs typeface="Times New Roman" pitchFamily="18" charset="0"/>
              </a:rPr>
              <a:t>макро- и микроэлементы</a:t>
            </a:r>
            <a:endParaRPr lang="en-US" sz="1600" b="1">
              <a:solidFill>
                <a:srgbClr val="990099"/>
              </a:solidFill>
            </a:endParaRPr>
          </a:p>
          <a:p>
            <a:pPr algn="l" eaLnBrk="0" hangingPunct="0"/>
            <a:endParaRPr lang="en-US" sz="1600" b="1">
              <a:solidFill>
                <a:srgbClr val="990099"/>
              </a:solidFill>
            </a:endParaRPr>
          </a:p>
        </p:txBody>
      </p:sp>
      <p:sp>
        <p:nvSpPr>
          <p:cNvPr id="14341" name="Rectangle 89"/>
          <p:cNvSpPr>
            <a:spLocks noChangeArrowheads="1"/>
          </p:cNvSpPr>
          <p:nvPr/>
        </p:nvSpPr>
        <p:spPr bwMode="auto">
          <a:xfrm>
            <a:off x="0" y="3608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/>
            <a:endParaRPr lang="ru-RU" sz="2400"/>
          </a:p>
        </p:txBody>
      </p:sp>
      <p:sp>
        <p:nvSpPr>
          <p:cNvPr id="14343" name="Rectangle 141"/>
          <p:cNvSpPr>
            <a:spLocks noChangeArrowheads="1"/>
          </p:cNvSpPr>
          <p:nvPr/>
        </p:nvSpPr>
        <p:spPr bwMode="auto">
          <a:xfrm>
            <a:off x="6610350" y="5270500"/>
            <a:ext cx="187325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1600" b="1" dirty="0" err="1">
                <a:solidFill>
                  <a:srgbClr val="990000"/>
                </a:solidFill>
                <a:cs typeface="Times New Roman" pitchFamily="18" charset="0"/>
              </a:rPr>
              <a:t>моно</a:t>
            </a:r>
            <a:r>
              <a:rPr lang="en-US" sz="1600" b="1" dirty="0">
                <a:solidFill>
                  <a:srgbClr val="990000"/>
                </a:solidFill>
                <a:cs typeface="Times New Roman" pitchFamily="18" charset="0"/>
              </a:rPr>
              <a:t>-</a:t>
            </a:r>
            <a:r>
              <a:rPr lang="ru-RU" sz="1600" b="1" dirty="0">
                <a:solidFill>
                  <a:srgbClr val="990000"/>
                </a:solidFill>
                <a:cs typeface="Times New Roman" pitchFamily="18" charset="0"/>
              </a:rPr>
              <a:t>, </a:t>
            </a:r>
            <a:r>
              <a:rPr lang="en-US" sz="1600" b="1" dirty="0" err="1">
                <a:solidFill>
                  <a:srgbClr val="990000"/>
                </a:solidFill>
                <a:cs typeface="Times New Roman" pitchFamily="18" charset="0"/>
              </a:rPr>
              <a:t>ди</a:t>
            </a:r>
            <a:r>
              <a:rPr lang="ru-RU" sz="1600" b="1" dirty="0">
                <a:solidFill>
                  <a:srgbClr val="990000"/>
                </a:solidFill>
                <a:cs typeface="Times New Roman" pitchFamily="18" charset="0"/>
              </a:rPr>
              <a:t>-</a:t>
            </a:r>
            <a:r>
              <a:rPr lang="en-US" sz="1600" b="1" dirty="0">
                <a:solidFill>
                  <a:srgbClr val="990000"/>
                </a:solidFill>
                <a:cs typeface="Times New Roman" pitchFamily="18" charset="0"/>
              </a:rPr>
              <a:t> и </a:t>
            </a:r>
            <a:r>
              <a:rPr lang="ru-RU" sz="1600" b="1" dirty="0">
                <a:solidFill>
                  <a:srgbClr val="990000"/>
                </a:solidFill>
              </a:rPr>
              <a:t>поли-</a:t>
            </a:r>
            <a:endParaRPr lang="en-US" sz="1600" b="1" dirty="0">
              <a:solidFill>
                <a:srgbClr val="990000"/>
              </a:solidFill>
            </a:endParaRPr>
          </a:p>
          <a:p>
            <a:pPr algn="l" eaLnBrk="0" hangingPunct="0"/>
            <a:r>
              <a:rPr lang="en-US" sz="1600" b="1" dirty="0" err="1">
                <a:solidFill>
                  <a:srgbClr val="990000"/>
                </a:solidFill>
                <a:cs typeface="Times New Roman" pitchFamily="18" charset="0"/>
              </a:rPr>
              <a:t>сахариды</a:t>
            </a:r>
            <a:r>
              <a:rPr lang="en-US" sz="1600" b="1" dirty="0">
                <a:solidFill>
                  <a:srgbClr val="990000"/>
                </a:solidFill>
                <a:cs typeface="Times New Roman" pitchFamily="18" charset="0"/>
              </a:rPr>
              <a:t>,</a:t>
            </a:r>
            <a:endParaRPr lang="en-US" sz="1600" b="1" dirty="0">
              <a:solidFill>
                <a:srgbClr val="990000"/>
              </a:solidFill>
            </a:endParaRPr>
          </a:p>
          <a:p>
            <a:pPr algn="l" eaLnBrk="0" hangingPunct="0"/>
            <a:r>
              <a:rPr lang="en-US" sz="1600" b="1" dirty="0" err="1">
                <a:solidFill>
                  <a:srgbClr val="990000"/>
                </a:solidFill>
                <a:cs typeface="Times New Roman" pitchFamily="18" charset="0"/>
              </a:rPr>
              <a:t>крахмал</a:t>
            </a:r>
            <a:r>
              <a:rPr lang="en-US" sz="1600" b="1" dirty="0">
                <a:solidFill>
                  <a:srgbClr val="990000"/>
                </a:solidFill>
                <a:cs typeface="Times New Roman" pitchFamily="18" charset="0"/>
              </a:rPr>
              <a:t>(</a:t>
            </a:r>
            <a:r>
              <a:rPr lang="en-US" sz="1600" b="1" dirty="0">
                <a:solidFill>
                  <a:srgbClr val="FF0000"/>
                </a:solidFill>
                <a:cs typeface="Times New Roman" pitchFamily="18" charset="0"/>
              </a:rPr>
              <a:t>р</a:t>
            </a:r>
            <a:r>
              <a:rPr lang="en-US" sz="1600" b="1" dirty="0">
                <a:solidFill>
                  <a:srgbClr val="990000"/>
                </a:solidFill>
                <a:cs typeface="Times New Roman" pitchFamily="18" charset="0"/>
              </a:rPr>
              <a:t>), </a:t>
            </a:r>
            <a:endParaRPr lang="ru-RU" sz="1600" b="1" dirty="0">
              <a:solidFill>
                <a:srgbClr val="990000"/>
              </a:solidFill>
              <a:cs typeface="Times New Roman" pitchFamily="18" charset="0"/>
            </a:endParaRPr>
          </a:p>
          <a:p>
            <a:pPr algn="l" eaLnBrk="0" hangingPunct="0"/>
            <a:r>
              <a:rPr lang="ru-RU" sz="1600" b="1" dirty="0">
                <a:solidFill>
                  <a:srgbClr val="990000"/>
                </a:solidFill>
                <a:cs typeface="Times New Roman" pitchFamily="18" charset="0"/>
              </a:rPr>
              <a:t>гликоген(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ж</a:t>
            </a:r>
            <a:r>
              <a:rPr lang="ru-RU" sz="1600" b="1" dirty="0">
                <a:solidFill>
                  <a:srgbClr val="990000"/>
                </a:solidFill>
                <a:cs typeface="Times New Roman" pitchFamily="18" charset="0"/>
              </a:rPr>
              <a:t>) и др.</a:t>
            </a:r>
            <a:r>
              <a:rPr lang="en-US" sz="1600" b="1" dirty="0">
                <a:solidFill>
                  <a:srgbClr val="990000"/>
                </a:solidFill>
              </a:rPr>
              <a:t> </a:t>
            </a:r>
          </a:p>
        </p:txBody>
      </p:sp>
      <p:sp>
        <p:nvSpPr>
          <p:cNvPr id="14344" name="Rectangle 147"/>
          <p:cNvSpPr>
            <a:spLocks noChangeArrowheads="1"/>
          </p:cNvSpPr>
          <p:nvPr/>
        </p:nvSpPr>
        <p:spPr bwMode="auto">
          <a:xfrm>
            <a:off x="2551113" y="765175"/>
            <a:ext cx="4281487" cy="466725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3300"/>
                </a:solidFill>
              </a:rPr>
              <a:t>КОРМ(</a:t>
            </a:r>
            <a:r>
              <a:rPr lang="en-US" sz="2400" b="1" dirty="0">
                <a:solidFill>
                  <a:srgbClr val="990000"/>
                </a:solidFill>
              </a:rPr>
              <a:t>Р</a:t>
            </a:r>
            <a:r>
              <a:rPr lang="en-US" sz="2400" b="1" dirty="0" smtClean="0">
                <a:solidFill>
                  <a:srgbClr val="336600"/>
                </a:solidFill>
              </a:rPr>
              <a:t>) - </a:t>
            </a:r>
            <a:r>
              <a:rPr lang="en-US" sz="2400" b="1" dirty="0" smtClean="0">
                <a:solidFill>
                  <a:srgbClr val="003300"/>
                </a:solidFill>
              </a:rPr>
              <a:t>ЖИВОТНОЕ</a:t>
            </a:r>
            <a:r>
              <a:rPr lang="en-US" sz="2400" b="1" dirty="0" smtClean="0">
                <a:solidFill>
                  <a:srgbClr val="336600"/>
                </a:solidFill>
              </a:rPr>
              <a:t>(</a:t>
            </a:r>
            <a:r>
              <a:rPr lang="en-US" sz="2400" b="1" dirty="0" smtClean="0">
                <a:solidFill>
                  <a:srgbClr val="990000"/>
                </a:solidFill>
              </a:rPr>
              <a:t>Ж</a:t>
            </a:r>
            <a:r>
              <a:rPr lang="en-US" sz="2400" b="1" dirty="0">
                <a:solidFill>
                  <a:srgbClr val="336600"/>
                </a:solidFill>
              </a:rPr>
              <a:t>)</a:t>
            </a:r>
            <a:endParaRPr lang="ru-RU" sz="2400" b="1" dirty="0">
              <a:solidFill>
                <a:srgbClr val="336600"/>
              </a:solidFill>
            </a:endParaRPr>
          </a:p>
        </p:txBody>
      </p:sp>
      <p:sp>
        <p:nvSpPr>
          <p:cNvPr id="14345" name="Rectangle 148"/>
          <p:cNvSpPr>
            <a:spLocks noChangeArrowheads="1"/>
          </p:cNvSpPr>
          <p:nvPr/>
        </p:nvSpPr>
        <p:spPr bwMode="auto">
          <a:xfrm>
            <a:off x="1636713" y="1354138"/>
            <a:ext cx="8731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900" b="1">
                <a:solidFill>
                  <a:srgbClr val="0000FF"/>
                </a:solidFill>
              </a:rPr>
              <a:t>ВОДА</a:t>
            </a:r>
          </a:p>
        </p:txBody>
      </p:sp>
      <p:sp>
        <p:nvSpPr>
          <p:cNvPr id="14346" name="Rectangle 149"/>
          <p:cNvSpPr>
            <a:spLocks noChangeArrowheads="1"/>
          </p:cNvSpPr>
          <p:nvPr/>
        </p:nvSpPr>
        <p:spPr bwMode="auto">
          <a:xfrm>
            <a:off x="4675188" y="1412875"/>
            <a:ext cx="26781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663300"/>
                </a:solidFill>
              </a:rPr>
              <a:t>СУХОЕ ВЕЩЕСТВО</a:t>
            </a:r>
            <a:endParaRPr lang="ru-RU" sz="2000" b="1">
              <a:solidFill>
                <a:srgbClr val="663300"/>
              </a:solidFill>
            </a:endParaRPr>
          </a:p>
        </p:txBody>
      </p:sp>
      <p:sp>
        <p:nvSpPr>
          <p:cNvPr id="14347" name="Rectangle 150"/>
          <p:cNvSpPr>
            <a:spLocks noChangeArrowheads="1"/>
          </p:cNvSpPr>
          <p:nvPr/>
        </p:nvSpPr>
        <p:spPr bwMode="auto">
          <a:xfrm>
            <a:off x="-207963" y="1916113"/>
            <a:ext cx="34115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 b="1" u="sng">
                <a:solidFill>
                  <a:srgbClr val="990099"/>
                </a:solidFill>
              </a:rPr>
              <a:t>СЫРАЯ ЗОЛА</a:t>
            </a:r>
            <a:endParaRPr lang="ru-RU" sz="1800" b="1" u="sng">
              <a:solidFill>
                <a:srgbClr val="990099"/>
              </a:solidFill>
            </a:endParaRPr>
          </a:p>
        </p:txBody>
      </p:sp>
      <p:sp>
        <p:nvSpPr>
          <p:cNvPr id="14348" name="Rectangle 151"/>
          <p:cNvSpPr>
            <a:spLocks noChangeArrowheads="1"/>
          </p:cNvSpPr>
          <p:nvPr/>
        </p:nvSpPr>
        <p:spPr bwMode="auto">
          <a:xfrm>
            <a:off x="2987675" y="1989138"/>
            <a:ext cx="3562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 u="sng">
                <a:solidFill>
                  <a:srgbClr val="A50021"/>
                </a:solidFill>
              </a:rPr>
              <a:t>ОРГАНИЧЕСКОЕ ВЕЩЕСТВО</a:t>
            </a:r>
            <a:endParaRPr lang="ru-RU" sz="1800" b="1" u="sng">
              <a:solidFill>
                <a:srgbClr val="A50021"/>
              </a:solidFill>
            </a:endParaRPr>
          </a:p>
        </p:txBody>
      </p:sp>
      <p:sp>
        <p:nvSpPr>
          <p:cNvPr id="14349" name="Rectangle 153"/>
          <p:cNvSpPr>
            <a:spLocks noChangeArrowheads="1"/>
          </p:cNvSpPr>
          <p:nvPr/>
        </p:nvSpPr>
        <p:spPr bwMode="auto">
          <a:xfrm>
            <a:off x="7021513" y="1844675"/>
            <a:ext cx="208756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800" b="1" u="sng" dirty="0">
                <a:solidFill>
                  <a:srgbClr val="FF0000"/>
                </a:solidFill>
              </a:rPr>
              <a:t>БАВ</a:t>
            </a:r>
          </a:p>
          <a:p>
            <a:r>
              <a:rPr lang="en-US" sz="1800" b="1" dirty="0" err="1">
                <a:solidFill>
                  <a:srgbClr val="FF0000"/>
                </a:solidFill>
              </a:rPr>
              <a:t>витамины</a:t>
            </a:r>
            <a:r>
              <a:rPr lang="en-US" sz="1800" b="1" dirty="0">
                <a:solidFill>
                  <a:srgbClr val="FF0000"/>
                </a:solidFill>
              </a:rPr>
              <a:t>, </a:t>
            </a:r>
            <a:r>
              <a:rPr lang="en-US" sz="1800" b="1" dirty="0" err="1">
                <a:solidFill>
                  <a:srgbClr val="FF0000"/>
                </a:solidFill>
              </a:rPr>
              <a:t>гормоны</a:t>
            </a:r>
            <a:r>
              <a:rPr lang="en-US" sz="1800" b="1" dirty="0">
                <a:solidFill>
                  <a:srgbClr val="FF0000"/>
                </a:solidFill>
              </a:rPr>
              <a:t>(</a:t>
            </a:r>
            <a:r>
              <a:rPr lang="en-US" sz="1800" b="1" dirty="0">
                <a:solidFill>
                  <a:schemeClr val="accent2"/>
                </a:solidFill>
              </a:rPr>
              <a:t>ж</a:t>
            </a:r>
            <a:r>
              <a:rPr lang="en-US" sz="1800" b="1" dirty="0">
                <a:solidFill>
                  <a:srgbClr val="FF0000"/>
                </a:solidFill>
              </a:rPr>
              <a:t>) </a:t>
            </a:r>
            <a:r>
              <a:rPr lang="en-US" sz="1800" b="1" dirty="0" err="1">
                <a:solidFill>
                  <a:srgbClr val="FF0000"/>
                </a:solidFill>
              </a:rPr>
              <a:t>ферменты</a:t>
            </a:r>
            <a:endParaRPr lang="ru-RU" sz="1800" b="1" dirty="0">
              <a:solidFill>
                <a:srgbClr val="FF0000"/>
              </a:solidFill>
            </a:endParaRPr>
          </a:p>
        </p:txBody>
      </p:sp>
      <p:sp>
        <p:nvSpPr>
          <p:cNvPr id="14350" name="Rectangle 155"/>
          <p:cNvSpPr>
            <a:spLocks noChangeArrowheads="1"/>
          </p:cNvSpPr>
          <p:nvPr/>
        </p:nvSpPr>
        <p:spPr bwMode="auto">
          <a:xfrm>
            <a:off x="250825" y="3068638"/>
            <a:ext cx="3236913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700" b="1" u="sng">
                <a:solidFill>
                  <a:srgbClr val="003300"/>
                </a:solidFill>
              </a:rPr>
              <a:t>АЗОТИСТЫЕ СОЕДИНЕНИЯ</a:t>
            </a:r>
            <a:endParaRPr lang="ru-RU" sz="1700" b="1" u="sng">
              <a:solidFill>
                <a:srgbClr val="003300"/>
              </a:solidFill>
            </a:endParaRPr>
          </a:p>
        </p:txBody>
      </p:sp>
      <p:sp>
        <p:nvSpPr>
          <p:cNvPr id="14351" name="Rectangle 157"/>
          <p:cNvSpPr>
            <a:spLocks noChangeArrowheads="1"/>
          </p:cNvSpPr>
          <p:nvPr/>
        </p:nvSpPr>
        <p:spPr bwMode="auto">
          <a:xfrm>
            <a:off x="4211638" y="3068638"/>
            <a:ext cx="3887787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700" b="1" u="sng">
                <a:solidFill>
                  <a:srgbClr val="990000"/>
                </a:solidFill>
              </a:rPr>
              <a:t>БЕЗАЗОТИСТЫЕ СОЕДИНЕНИЯ</a:t>
            </a:r>
            <a:endParaRPr lang="ru-RU" sz="1700" b="1">
              <a:solidFill>
                <a:srgbClr val="990000"/>
              </a:solidFill>
            </a:endParaRPr>
          </a:p>
        </p:txBody>
      </p:sp>
      <p:sp>
        <p:nvSpPr>
          <p:cNvPr id="14352" name="Rectangle 158"/>
          <p:cNvSpPr>
            <a:spLocks noChangeArrowheads="1"/>
          </p:cNvSpPr>
          <p:nvPr/>
        </p:nvSpPr>
        <p:spPr bwMode="auto">
          <a:xfrm>
            <a:off x="360363" y="3884613"/>
            <a:ext cx="2051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u="sng" dirty="0">
                <a:solidFill>
                  <a:srgbClr val="006600"/>
                </a:solidFill>
              </a:rPr>
              <a:t>СЫРОЙ ПРОТЕИН</a:t>
            </a:r>
            <a:endParaRPr lang="ru-RU" sz="1600" b="1" u="sng" dirty="0">
              <a:solidFill>
                <a:srgbClr val="006600"/>
              </a:solidFill>
            </a:endParaRPr>
          </a:p>
        </p:txBody>
      </p:sp>
      <p:sp>
        <p:nvSpPr>
          <p:cNvPr id="309407" name="Rectangle 159"/>
          <p:cNvSpPr>
            <a:spLocks noChangeArrowheads="1"/>
          </p:cNvSpPr>
          <p:nvPr/>
        </p:nvSpPr>
        <p:spPr bwMode="auto">
          <a:xfrm>
            <a:off x="2987675" y="3933825"/>
            <a:ext cx="1506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u="sng" dirty="0">
                <a:solidFill>
                  <a:srgbClr val="002060"/>
                </a:solidFill>
              </a:rPr>
              <a:t>СЫРОЙ ЖИР</a:t>
            </a:r>
            <a:endParaRPr lang="ru-RU" sz="1600" b="1" u="sng" dirty="0">
              <a:solidFill>
                <a:srgbClr val="002060"/>
              </a:solidFill>
            </a:endParaRPr>
          </a:p>
        </p:txBody>
      </p:sp>
      <p:sp>
        <p:nvSpPr>
          <p:cNvPr id="14354" name="Rectangle 161"/>
          <p:cNvSpPr>
            <a:spLocks noChangeArrowheads="1"/>
          </p:cNvSpPr>
          <p:nvPr/>
        </p:nvSpPr>
        <p:spPr bwMode="auto">
          <a:xfrm>
            <a:off x="4716463" y="3933825"/>
            <a:ext cx="2289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u="sng" dirty="0">
                <a:solidFill>
                  <a:srgbClr val="663300"/>
                </a:solidFill>
              </a:rPr>
              <a:t>СЫРАЯ КЛЕТЧАТКА</a:t>
            </a:r>
          </a:p>
        </p:txBody>
      </p:sp>
      <p:sp>
        <p:nvSpPr>
          <p:cNvPr id="14355" name="Rectangle 162"/>
          <p:cNvSpPr>
            <a:spLocks noChangeArrowheads="1"/>
          </p:cNvSpPr>
          <p:nvPr/>
        </p:nvSpPr>
        <p:spPr bwMode="auto">
          <a:xfrm>
            <a:off x="7596188" y="3933825"/>
            <a:ext cx="592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u="sng">
                <a:solidFill>
                  <a:srgbClr val="993300"/>
                </a:solidFill>
              </a:rPr>
              <a:t>БЭВ</a:t>
            </a:r>
            <a:endParaRPr lang="ru-RU" sz="1600" b="1" u="sng">
              <a:solidFill>
                <a:srgbClr val="993300"/>
              </a:solidFill>
            </a:endParaRPr>
          </a:p>
        </p:txBody>
      </p:sp>
      <p:sp>
        <p:nvSpPr>
          <p:cNvPr id="14356" name="Rectangle 166"/>
          <p:cNvSpPr>
            <a:spLocks noChangeArrowheads="1"/>
          </p:cNvSpPr>
          <p:nvPr/>
        </p:nvSpPr>
        <p:spPr bwMode="auto">
          <a:xfrm>
            <a:off x="6905625" y="4834613"/>
            <a:ext cx="1381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u="sng" dirty="0">
                <a:solidFill>
                  <a:srgbClr val="990000"/>
                </a:solidFill>
              </a:rPr>
              <a:t>УГЛЕВОДЫ</a:t>
            </a:r>
            <a:endParaRPr lang="ru-RU" sz="1600" b="1" u="sng" dirty="0">
              <a:solidFill>
                <a:srgbClr val="990000"/>
              </a:solidFill>
            </a:endParaRPr>
          </a:p>
        </p:txBody>
      </p:sp>
      <p:sp>
        <p:nvSpPr>
          <p:cNvPr id="14357" name="Line 167"/>
          <p:cNvSpPr>
            <a:spLocks noChangeShapeType="1"/>
          </p:cNvSpPr>
          <p:nvPr/>
        </p:nvSpPr>
        <p:spPr bwMode="auto">
          <a:xfrm flipH="1">
            <a:off x="2268538" y="1268413"/>
            <a:ext cx="1079500" cy="144462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8" name="Line 168"/>
          <p:cNvSpPr>
            <a:spLocks noChangeShapeType="1"/>
          </p:cNvSpPr>
          <p:nvPr/>
        </p:nvSpPr>
        <p:spPr bwMode="auto">
          <a:xfrm>
            <a:off x="5508625" y="1268413"/>
            <a:ext cx="792163" cy="21590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9" name="Line 169"/>
          <p:cNvSpPr>
            <a:spLocks noChangeShapeType="1"/>
          </p:cNvSpPr>
          <p:nvPr/>
        </p:nvSpPr>
        <p:spPr bwMode="auto">
          <a:xfrm flipH="1">
            <a:off x="1908175" y="1700213"/>
            <a:ext cx="2808288" cy="217487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0" name="Line 170"/>
          <p:cNvSpPr>
            <a:spLocks noChangeShapeType="1"/>
          </p:cNvSpPr>
          <p:nvPr/>
        </p:nvSpPr>
        <p:spPr bwMode="auto">
          <a:xfrm flipH="1">
            <a:off x="5072063" y="1773238"/>
            <a:ext cx="500062" cy="29845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1" name="Line 171"/>
          <p:cNvSpPr>
            <a:spLocks noChangeShapeType="1"/>
          </p:cNvSpPr>
          <p:nvPr/>
        </p:nvSpPr>
        <p:spPr bwMode="auto">
          <a:xfrm>
            <a:off x="6477794" y="2223294"/>
            <a:ext cx="714375" cy="21590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2" name="Line 172"/>
          <p:cNvSpPr>
            <a:spLocks noChangeShapeType="1"/>
          </p:cNvSpPr>
          <p:nvPr/>
        </p:nvSpPr>
        <p:spPr bwMode="auto">
          <a:xfrm flipH="1">
            <a:off x="1979613" y="2349500"/>
            <a:ext cx="2447925" cy="719138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3" name="Line 173"/>
          <p:cNvSpPr>
            <a:spLocks noChangeShapeType="1"/>
          </p:cNvSpPr>
          <p:nvPr/>
        </p:nvSpPr>
        <p:spPr bwMode="auto">
          <a:xfrm>
            <a:off x="5364163" y="2349500"/>
            <a:ext cx="720725" cy="64770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4" name="Line 174"/>
          <p:cNvSpPr>
            <a:spLocks noChangeShapeType="1"/>
          </p:cNvSpPr>
          <p:nvPr/>
        </p:nvSpPr>
        <p:spPr bwMode="auto">
          <a:xfrm flipH="1">
            <a:off x="1403350" y="3429000"/>
            <a:ext cx="144463" cy="43180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5" name="Line 175"/>
          <p:cNvSpPr>
            <a:spLocks noChangeShapeType="1"/>
          </p:cNvSpPr>
          <p:nvPr/>
        </p:nvSpPr>
        <p:spPr bwMode="auto">
          <a:xfrm flipH="1">
            <a:off x="3492500" y="3429000"/>
            <a:ext cx="863600" cy="43180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6" name="Line 176"/>
          <p:cNvSpPr>
            <a:spLocks noChangeShapeType="1"/>
          </p:cNvSpPr>
          <p:nvPr/>
        </p:nvSpPr>
        <p:spPr bwMode="auto">
          <a:xfrm>
            <a:off x="5795963" y="3429000"/>
            <a:ext cx="34925" cy="503238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7" name="Line 177"/>
          <p:cNvSpPr>
            <a:spLocks noChangeShapeType="1"/>
          </p:cNvSpPr>
          <p:nvPr/>
        </p:nvSpPr>
        <p:spPr bwMode="auto">
          <a:xfrm>
            <a:off x="7353300" y="3429000"/>
            <a:ext cx="387350" cy="504825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6376988"/>
            <a:ext cx="584978" cy="365125"/>
          </a:xfrm>
        </p:spPr>
        <p:txBody>
          <a:bodyPr/>
          <a:lstStyle/>
          <a:p>
            <a:pPr>
              <a:defRPr/>
            </a:pPr>
            <a:fld id="{853A0FB2-3CD4-4AF4-A976-94AE41FA572A}" type="slidenum">
              <a:rPr lang="ru-RU" smtClean="0">
                <a:solidFill>
                  <a:schemeClr val="accent1"/>
                </a:solidFill>
              </a:rPr>
              <a:pPr>
                <a:defRPr/>
              </a:pPr>
              <a:t>12</a:t>
            </a:fld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5" name="Line 177"/>
          <p:cNvSpPr>
            <a:spLocks noChangeShapeType="1"/>
          </p:cNvSpPr>
          <p:nvPr/>
        </p:nvSpPr>
        <p:spPr bwMode="auto">
          <a:xfrm flipH="1">
            <a:off x="7626621" y="4270375"/>
            <a:ext cx="174353" cy="454769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44475" y="4270374"/>
            <a:ext cx="25273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 u="sng">
                <a:solidFill>
                  <a:srgbClr val="006600"/>
                </a:solidFill>
              </a:defRPr>
            </a:lvl1pPr>
          </a:lstStyle>
          <a:p>
            <a:pPr algn="l"/>
            <a:r>
              <a:rPr lang="ru-RU" u="none" dirty="0" smtClean="0"/>
              <a:t>белки, аминокислоты, амиды (</a:t>
            </a:r>
            <a:r>
              <a:rPr lang="ru-RU" u="none" dirty="0" smtClean="0">
                <a:solidFill>
                  <a:srgbClr val="C00000"/>
                </a:solidFill>
              </a:rPr>
              <a:t>р</a:t>
            </a:r>
            <a:r>
              <a:rPr lang="ru-RU" u="none" dirty="0" smtClean="0"/>
              <a:t>), нитраты нитриты, органические основания: бетаин, </a:t>
            </a:r>
            <a:r>
              <a:rPr lang="ru-RU" u="none" dirty="0" err="1" smtClean="0"/>
              <a:t>ксантин</a:t>
            </a:r>
            <a:r>
              <a:rPr lang="ru-RU" u="none" dirty="0" smtClean="0"/>
              <a:t>, холин и др.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08288" y="4332705"/>
            <a:ext cx="180498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 u="sng">
                <a:solidFill>
                  <a:srgbClr val="002060"/>
                </a:solidFill>
              </a:defRPr>
            </a:lvl1pPr>
          </a:lstStyle>
          <a:p>
            <a:pPr algn="l"/>
            <a:r>
              <a:rPr lang="ru-RU" u="none" dirty="0"/>
              <a:t>липиды (жиры), стерины, воски, красящие вещества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48354" y="4319727"/>
            <a:ext cx="227315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 u="sng">
                <a:solidFill>
                  <a:srgbClr val="663300"/>
                </a:solidFill>
              </a:defRPr>
            </a:lvl1pPr>
          </a:lstStyle>
          <a:p>
            <a:pPr algn="l"/>
            <a:r>
              <a:rPr lang="ru-RU" u="none" dirty="0" smtClean="0"/>
              <a:t>целлюлоза, </a:t>
            </a:r>
            <a:r>
              <a:rPr lang="ru-RU" u="none" dirty="0"/>
              <a:t>гемицеллюлоза (</a:t>
            </a:r>
            <a:r>
              <a:rPr lang="ru-RU" u="none" dirty="0" err="1"/>
              <a:t>пентозаны</a:t>
            </a:r>
            <a:r>
              <a:rPr lang="ru-RU" u="none" dirty="0"/>
              <a:t>), лигнин, </a:t>
            </a:r>
            <a:r>
              <a:rPr lang="ru-RU" u="none" dirty="0" err="1"/>
              <a:t>кутин</a:t>
            </a:r>
            <a:r>
              <a:rPr lang="ru-RU" u="none" dirty="0"/>
              <a:t>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277401" y="275902"/>
            <a:ext cx="6589199" cy="128089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Химический состав корма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4744"/>
            <a:ext cx="9144000" cy="5421086"/>
          </a:xfrm>
        </p:spPr>
      </p:pic>
    </p:spTree>
    <p:extLst>
      <p:ext uri="{BB962C8B-B14F-4D97-AF65-F5344CB8AC3E}">
        <p14:creationId xmlns:p14="http://schemas.microsoft.com/office/powerpoint/2010/main" val="35713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2" name="Text Box 4"/>
          <p:cNvSpPr txBox="1">
            <a:spLocks noChangeArrowheads="1"/>
          </p:cNvSpPr>
          <p:nvPr/>
        </p:nvSpPr>
        <p:spPr bwMode="auto">
          <a:xfrm>
            <a:off x="899592" y="1125538"/>
            <a:ext cx="7993583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sz="2400" b="1" u="sng" dirty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Недостатки оценки:</a:t>
            </a:r>
          </a:p>
          <a:p>
            <a:pPr marL="457200" indent="-457200" algn="l">
              <a:spcBef>
                <a:spcPct val="50000"/>
              </a:spcBef>
              <a:buClr>
                <a:srgbClr val="FF3300"/>
              </a:buClr>
              <a:buFontTx/>
              <a:buAutoNum type="arabicPeriod"/>
              <a:defRPr/>
            </a:pPr>
            <a:r>
              <a:rPr lang="ru-RU" sz="2400" b="1" dirty="0">
                <a:solidFill>
                  <a:srgbClr val="003300"/>
                </a:solidFill>
                <a:cs typeface="Times New Roman" pitchFamily="18" charset="0"/>
              </a:rPr>
              <a:t>Одноименные питательные вещества </a:t>
            </a:r>
            <a:r>
              <a:rPr lang="ru-RU" sz="2400" b="1" dirty="0">
                <a:solidFill>
                  <a:schemeClr val="accent2"/>
                </a:solidFill>
                <a:cs typeface="Times New Roman" pitchFamily="18" charset="0"/>
              </a:rPr>
              <a:t>имеют</a:t>
            </a:r>
            <a:r>
              <a:rPr lang="ru-RU" sz="2400" b="1" dirty="0">
                <a:solidFill>
                  <a:srgbClr val="336600"/>
                </a:solidFill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990000"/>
                </a:solidFill>
                <a:cs typeface="Times New Roman" pitchFamily="18" charset="0"/>
              </a:rPr>
              <a:t>разное качество.</a:t>
            </a:r>
          </a:p>
          <a:p>
            <a:pPr marL="457200" indent="-457200" algn="l">
              <a:spcBef>
                <a:spcPct val="50000"/>
              </a:spcBef>
              <a:buClr>
                <a:srgbClr val="FF3300"/>
              </a:buClr>
              <a:buFontTx/>
              <a:buAutoNum type="arabicPeriod"/>
              <a:defRPr/>
            </a:pPr>
            <a:r>
              <a:rPr lang="ru-RU" sz="2400" b="1" dirty="0">
                <a:solidFill>
                  <a:srgbClr val="336600"/>
                </a:solidFill>
                <a:cs typeface="Times New Roman" pitchFamily="18" charset="0"/>
              </a:rPr>
              <a:t>Отдельные питательные вещества </a:t>
            </a:r>
            <a:r>
              <a:rPr lang="ru-RU" sz="2400" b="1" dirty="0">
                <a:solidFill>
                  <a:schemeClr val="accent2"/>
                </a:solidFill>
                <a:cs typeface="Times New Roman" pitchFamily="18" charset="0"/>
              </a:rPr>
              <a:t>не имеют </a:t>
            </a:r>
            <a:r>
              <a:rPr lang="ru-RU" sz="2400" b="1" dirty="0">
                <a:solidFill>
                  <a:srgbClr val="990000"/>
                </a:solidFill>
                <a:cs typeface="Times New Roman" pitchFamily="18" charset="0"/>
              </a:rPr>
              <a:t>универсального питательного значения </a:t>
            </a:r>
            <a:r>
              <a:rPr lang="ru-RU" sz="2400" b="1" dirty="0">
                <a:solidFill>
                  <a:srgbClr val="336600"/>
                </a:solidFill>
                <a:cs typeface="Times New Roman" pitchFamily="18" charset="0"/>
              </a:rPr>
              <a:t>– только во взаимодействии с друг с другом.</a:t>
            </a:r>
          </a:p>
          <a:p>
            <a:pPr marL="457200" indent="-457200" algn="l">
              <a:spcBef>
                <a:spcPct val="50000"/>
              </a:spcBef>
              <a:buClr>
                <a:srgbClr val="FF3300"/>
              </a:buClr>
              <a:buFontTx/>
              <a:buAutoNum type="arabicPeriod"/>
              <a:defRPr/>
            </a:pPr>
            <a:r>
              <a:rPr lang="ru-RU" sz="2400" b="1" dirty="0">
                <a:solidFill>
                  <a:srgbClr val="336600"/>
                </a:solidFill>
                <a:cs typeface="Times New Roman" pitchFamily="18" charset="0"/>
              </a:rPr>
              <a:t>Знание </a:t>
            </a:r>
            <a:r>
              <a:rPr lang="ru-RU" sz="2400" b="1" dirty="0">
                <a:solidFill>
                  <a:schemeClr val="accent2"/>
                </a:solidFill>
                <a:cs typeface="Times New Roman" pitchFamily="18" charset="0"/>
              </a:rPr>
              <a:t>химического состава корма</a:t>
            </a:r>
            <a:r>
              <a:rPr lang="ru-RU" sz="2400" b="1" dirty="0">
                <a:solidFill>
                  <a:srgbClr val="336600"/>
                </a:solidFill>
                <a:cs typeface="Times New Roman" pitchFamily="18" charset="0"/>
              </a:rPr>
              <a:t>: </a:t>
            </a:r>
            <a:r>
              <a:rPr lang="ru-RU" sz="2400" b="1" dirty="0">
                <a:solidFill>
                  <a:srgbClr val="990000"/>
                </a:solidFill>
                <a:cs typeface="Times New Roman" pitchFamily="18" charset="0"/>
              </a:rPr>
              <a:t>а сколько питательных веществ будет использовано организмом</a:t>
            </a:r>
            <a:r>
              <a:rPr lang="ru-RU" sz="2400" b="1" dirty="0">
                <a:solidFill>
                  <a:srgbClr val="336600"/>
                </a:solidFill>
                <a:cs typeface="Times New Roman" pitchFamily="18" charset="0"/>
              </a:rPr>
              <a:t>?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>
                <a:solidFill>
                  <a:srgbClr val="000099"/>
                </a:solidFill>
              </a:rPr>
              <a:t>3. </a:t>
            </a:r>
            <a:r>
              <a:rPr lang="ru-RU" b="1" dirty="0">
                <a:solidFill>
                  <a:srgbClr val="993300"/>
                </a:solidFill>
              </a:rPr>
              <a:t>ОЦЕНКА КОРМА ПО ПЕРЕВАРИМЫМ ПИТАТЕЛЬНЫМ ВЕЩЕСТВАМ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6" name="Text Box 5"/>
          <p:cNvSpPr txBox="1">
            <a:spLocks noGrp="1" noChangeArrowheads="1"/>
          </p:cNvSpPr>
          <p:nvPr>
            <p:ph idx="1"/>
          </p:nvPr>
        </p:nvSpPr>
        <p:spPr bwMode="auto">
          <a:xfrm>
            <a:off x="1907704" y="2348880"/>
            <a:ext cx="6591985" cy="3777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ru-RU" sz="2400" b="1" dirty="0" smtClean="0">
                <a:solidFill>
                  <a:srgbClr val="336600"/>
                </a:solidFill>
              </a:rPr>
              <a:t>Под</a:t>
            </a:r>
            <a:r>
              <a:rPr lang="ru-RU" sz="2400" b="1" dirty="0" smtClean="0"/>
              <a:t> </a:t>
            </a:r>
            <a:r>
              <a:rPr lang="ru-RU" sz="2400" b="1" u="sng" dirty="0" smtClean="0">
                <a:solidFill>
                  <a:srgbClr val="990000"/>
                </a:solidFill>
              </a:rPr>
              <a:t>переваримостью питательных веществ</a:t>
            </a:r>
            <a:r>
              <a:rPr lang="ru-RU" sz="2400" b="1" dirty="0" smtClean="0">
                <a:solidFill>
                  <a:srgbClr val="990000"/>
                </a:solidFill>
              </a:rPr>
              <a:t> </a:t>
            </a:r>
            <a:r>
              <a:rPr lang="ru-RU" sz="2400" b="1" dirty="0" smtClean="0">
                <a:solidFill>
                  <a:srgbClr val="003300"/>
                </a:solidFill>
              </a:rPr>
              <a:t>понимают – гидролитический процесс расщепления сложных веществ до простых, способных всасываться через стенку пищеварительного тракта в кровь.</a:t>
            </a:r>
          </a:p>
          <a:p>
            <a:pPr eaLnBrk="1" hangingPunct="1">
              <a:defRPr/>
            </a:pPr>
            <a:endParaRPr lang="ru-RU" sz="2400" b="1" dirty="0" smtClean="0"/>
          </a:p>
          <a:p>
            <a:pPr eaLnBrk="1" hangingPunct="1">
              <a:defRPr/>
            </a:pPr>
            <a:r>
              <a:rPr lang="ru-RU" sz="2400" b="1" dirty="0" smtClean="0">
                <a:solidFill>
                  <a:srgbClr val="336600"/>
                </a:solidFill>
              </a:rPr>
              <a:t>Науки </a:t>
            </a:r>
            <a:r>
              <a:rPr lang="ru-RU" sz="2400" b="1" dirty="0" smtClean="0">
                <a:solidFill>
                  <a:srgbClr val="990000"/>
                </a:solidFill>
              </a:rPr>
              <a:t>физиология </a:t>
            </a:r>
            <a:r>
              <a:rPr lang="ru-RU" sz="2400" b="1" dirty="0" smtClean="0">
                <a:solidFill>
                  <a:srgbClr val="336600"/>
                </a:solidFill>
              </a:rPr>
              <a:t>и </a:t>
            </a:r>
            <a:r>
              <a:rPr lang="ru-RU" sz="2400" b="1" dirty="0" smtClean="0">
                <a:solidFill>
                  <a:srgbClr val="990000"/>
                </a:solidFill>
              </a:rPr>
              <a:t>биохимия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336600"/>
                </a:solidFill>
              </a:rPr>
              <a:t>изучают </a:t>
            </a:r>
            <a:r>
              <a:rPr lang="ru-RU" sz="2400" b="1" dirty="0" smtClean="0">
                <a:solidFill>
                  <a:srgbClr val="000099"/>
                </a:solidFill>
              </a:rPr>
              <a:t>ферментативную сторону процесса переваривания питательных веществ</a:t>
            </a:r>
            <a:r>
              <a:rPr lang="ru-RU" sz="2400" b="1" dirty="0" smtClean="0">
                <a:solidFill>
                  <a:srgbClr val="336600"/>
                </a:solidFill>
              </a:rPr>
              <a:t>, т.е. качественную сторону процесса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13346" name="Text Box 2"/>
              <p:cNvSpPr txBox="1">
                <a:spLocks noChangeArrowheads="1"/>
              </p:cNvSpPr>
              <p:nvPr/>
            </p:nvSpPr>
            <p:spPr bwMode="auto">
              <a:xfrm>
                <a:off x="539552" y="1268760"/>
                <a:ext cx="8460432" cy="50007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l">
                  <a:defRPr/>
                </a:pPr>
                <a:r>
                  <a:rPr lang="ru-RU" sz="2400" b="1" u="sng" dirty="0" smtClean="0">
                    <a:solidFill>
                      <a:srgbClr val="99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Наука о кормлении животных</a:t>
                </a:r>
                <a:r>
                  <a:rPr lang="ru-RU" sz="2400" b="1" dirty="0">
                    <a:solidFill>
                      <a:srgbClr val="990000"/>
                    </a:solidFill>
                  </a:rPr>
                  <a:t> </a:t>
                </a:r>
                <a:r>
                  <a:rPr lang="ru-RU" sz="2400" b="1" dirty="0">
                    <a:solidFill>
                      <a:srgbClr val="003300"/>
                    </a:solidFill>
                  </a:rPr>
                  <a:t>изучает количественную </a:t>
                </a:r>
              </a:p>
              <a:p>
                <a:pPr algn="l">
                  <a:defRPr/>
                </a:pPr>
                <a:r>
                  <a:rPr lang="ru-RU" sz="2400" b="1" dirty="0" smtClean="0">
                    <a:solidFill>
                      <a:srgbClr val="003300"/>
                    </a:solidFill>
                  </a:rPr>
                  <a:t> сторону </a:t>
                </a:r>
                <a:r>
                  <a:rPr lang="ru-RU" sz="2400" b="1" dirty="0">
                    <a:solidFill>
                      <a:srgbClr val="003300"/>
                    </a:solidFill>
                  </a:rPr>
                  <a:t>процесса, т.е. какое количество питательных </a:t>
                </a:r>
              </a:p>
              <a:p>
                <a:pPr algn="l">
                  <a:defRPr/>
                </a:pPr>
                <a:r>
                  <a:rPr lang="ru-RU" sz="2400" b="1" dirty="0" smtClean="0">
                    <a:solidFill>
                      <a:srgbClr val="003300"/>
                    </a:solidFill>
                  </a:rPr>
                  <a:t> веществ </a:t>
                </a:r>
                <a:r>
                  <a:rPr lang="ru-RU" sz="2400" b="1" dirty="0">
                    <a:solidFill>
                      <a:srgbClr val="003300"/>
                    </a:solidFill>
                  </a:rPr>
                  <a:t>переваривается из различных кормов под </a:t>
                </a:r>
              </a:p>
              <a:p>
                <a:pPr algn="l">
                  <a:defRPr/>
                </a:pPr>
                <a:r>
                  <a:rPr lang="ru-RU" sz="2400" b="1" dirty="0" smtClean="0">
                    <a:solidFill>
                      <a:srgbClr val="003300"/>
                    </a:solidFill>
                  </a:rPr>
                  <a:t> влиянием </a:t>
                </a:r>
                <a:r>
                  <a:rPr lang="ru-RU" sz="2400" b="1" dirty="0">
                    <a:solidFill>
                      <a:srgbClr val="003300"/>
                    </a:solidFill>
                  </a:rPr>
                  <a:t>разных условий.</a:t>
                </a:r>
              </a:p>
              <a:p>
                <a:pPr marL="987425" indent="-987425" algn="l">
                  <a:spcBef>
                    <a:spcPts val="600"/>
                  </a:spcBef>
                  <a:defRPr/>
                </a:pPr>
                <a:r>
                  <a:rPr lang="ru-RU" sz="2400" b="1" u="sng" dirty="0" err="1">
                    <a:solidFill>
                      <a:srgbClr val="990000"/>
                    </a:solidFill>
                  </a:rPr>
                  <a:t>Переваримыми</a:t>
                </a:r>
                <a:r>
                  <a:rPr lang="ru-RU" sz="2400" b="1" dirty="0">
                    <a:solidFill>
                      <a:srgbClr val="FF0000"/>
                    </a:solidFill>
                  </a:rPr>
                  <a:t> </a:t>
                </a:r>
                <a:r>
                  <a:rPr lang="ru-RU" sz="2400" b="1" dirty="0">
                    <a:solidFill>
                      <a:srgbClr val="003300"/>
                    </a:solidFill>
                  </a:rPr>
                  <a:t>называют такие </a:t>
                </a:r>
                <a:r>
                  <a:rPr lang="ru-RU" sz="2400" b="1" dirty="0">
                    <a:solidFill>
                      <a:srgbClr val="FF0000"/>
                    </a:solidFill>
                  </a:rPr>
                  <a:t>ПВ</a:t>
                </a:r>
                <a:r>
                  <a:rPr lang="ru-RU" sz="2400" b="1" dirty="0">
                    <a:solidFill>
                      <a:srgbClr val="003300"/>
                    </a:solidFill>
                  </a:rPr>
                  <a:t>, которые в результате пищеварения поступают в </a:t>
                </a:r>
                <a:r>
                  <a:rPr lang="ru-RU" sz="2400" b="1" dirty="0" smtClean="0">
                    <a:solidFill>
                      <a:srgbClr val="003300"/>
                    </a:solidFill>
                  </a:rPr>
                  <a:t>кровь и </a:t>
                </a:r>
                <a:r>
                  <a:rPr lang="ru-RU" sz="2400" b="1" dirty="0">
                    <a:solidFill>
                      <a:srgbClr val="003300"/>
                    </a:solidFill>
                  </a:rPr>
                  <a:t>лимфу. </a:t>
                </a:r>
              </a:p>
              <a:p>
                <a:pPr algn="l">
                  <a:spcBef>
                    <a:spcPts val="600"/>
                  </a:spcBef>
                  <a:defRPr/>
                </a:pPr>
                <a:r>
                  <a:rPr lang="ru-RU" sz="2400" b="1" dirty="0">
                    <a:solidFill>
                      <a:srgbClr val="0000FF"/>
                    </a:solidFill>
                  </a:rPr>
                  <a:t>Не переваренная</a:t>
                </a:r>
                <a:r>
                  <a:rPr lang="ru-RU" sz="2400" b="1" dirty="0">
                    <a:solidFill>
                      <a:srgbClr val="336600"/>
                    </a:solidFill>
                  </a:rPr>
                  <a:t> </a:t>
                </a:r>
                <a:r>
                  <a:rPr lang="ru-RU" sz="2400" b="1" dirty="0">
                    <a:solidFill>
                      <a:srgbClr val="003300"/>
                    </a:solidFill>
                  </a:rPr>
                  <a:t>часть корма выводится из пищеварительного тракта животного в виде кала.</a:t>
                </a:r>
              </a:p>
              <a:p>
                <a:pPr>
                  <a:defRPr/>
                </a:pPr>
                <a:r>
                  <a:rPr lang="ru-RU" sz="2400" b="1" dirty="0" err="1">
                    <a:solidFill>
                      <a:srgbClr val="FF0000"/>
                    </a:solidFill>
                  </a:rPr>
                  <a:t>Геннеберг</a:t>
                </a:r>
                <a:r>
                  <a:rPr lang="ru-RU" sz="2400" b="1" dirty="0"/>
                  <a:t> и </a:t>
                </a:r>
                <a:r>
                  <a:rPr lang="ru-RU" sz="2400" b="1" dirty="0" err="1">
                    <a:solidFill>
                      <a:srgbClr val="FF0000"/>
                    </a:solidFill>
                  </a:rPr>
                  <a:t>Штомман</a:t>
                </a:r>
                <a:r>
                  <a:rPr lang="ru-RU" sz="2400" b="1" dirty="0"/>
                  <a:t> (</a:t>
                </a:r>
                <a:r>
                  <a:rPr lang="ru-RU" sz="2400" b="1" dirty="0">
                    <a:solidFill>
                      <a:srgbClr val="0000FF"/>
                    </a:solidFill>
                  </a:rPr>
                  <a:t>1840 г</a:t>
                </a:r>
                <a:r>
                  <a:rPr lang="ru-RU" sz="2400" b="1" dirty="0"/>
                  <a:t>) </a:t>
                </a:r>
              </a:p>
              <a:p>
                <a:pPr>
                  <a:spcBef>
                    <a:spcPts val="600"/>
                  </a:spcBef>
                  <a:defRPr/>
                </a:pPr>
                <a:r>
                  <a:rPr lang="ru-RU" sz="2400" b="1" dirty="0">
                    <a:solidFill>
                      <a:srgbClr val="003300"/>
                    </a:solidFill>
                  </a:rPr>
                  <a:t>Переваренное </a:t>
                </a:r>
                <a:r>
                  <a:rPr lang="ru-RU" sz="2400" dirty="0">
                    <a:solidFill>
                      <a:srgbClr val="003300"/>
                    </a:solidFill>
                  </a:rPr>
                  <a:t>=</a:t>
                </a:r>
                <a:r>
                  <a:rPr lang="ru-RU" sz="2400" b="1" dirty="0"/>
                  <a:t> </a:t>
                </a:r>
                <a:r>
                  <a:rPr lang="ru-RU" sz="2400" b="1" dirty="0">
                    <a:solidFill>
                      <a:srgbClr val="990000"/>
                    </a:solidFill>
                  </a:rPr>
                  <a:t>съеденное</a:t>
                </a:r>
                <a:r>
                  <a:rPr lang="ru-RU" sz="2400" b="1" dirty="0">
                    <a:solidFill>
                      <a:srgbClr val="336600"/>
                    </a:solidFill>
                  </a:rPr>
                  <a:t> </a:t>
                </a:r>
                <a:r>
                  <a:rPr lang="ru-RU" sz="2400" dirty="0"/>
                  <a:t>– </a:t>
                </a:r>
                <a:r>
                  <a:rPr lang="ru-RU" sz="2400" b="1" dirty="0">
                    <a:solidFill>
                      <a:srgbClr val="990000"/>
                    </a:solidFill>
                  </a:rPr>
                  <a:t>выделенное в кале</a:t>
                </a:r>
              </a:p>
              <a:p>
                <a:pPr>
                  <a:defRPr/>
                </a:pPr>
                <a:r>
                  <a:rPr lang="ru-RU" sz="2400" b="1" dirty="0">
                    <a:solidFill>
                      <a:srgbClr val="666633"/>
                    </a:solidFill>
                  </a:rPr>
                  <a:t> </a:t>
                </a:r>
                <a:r>
                  <a:rPr lang="ru-RU" sz="2400" b="1" dirty="0">
                    <a:solidFill>
                      <a:srgbClr val="0000FF"/>
                    </a:solidFill>
                  </a:rPr>
                  <a:t>ППВ = ПВ корма – ПВ кала</a:t>
                </a: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/>
                        </a:rPr>
                        <m:t>Коэффициент переваримости</m:t>
                      </m:r>
                      <m:r>
                        <a:rPr lang="ru-RU" sz="2000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0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000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Переваренные ПВ</m:t>
                          </m:r>
                        </m:num>
                        <m:den>
                          <m:r>
                            <a:rPr lang="ru-RU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Съеденные ПВ</m:t>
                          </m:r>
                        </m:den>
                      </m:f>
                      <m:r>
                        <a:rPr lang="ru-RU" sz="20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ru-RU" sz="20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𝟏𝟎𝟎</m:t>
                      </m:r>
                      <m:r>
                        <a:rPr lang="ru-RU" sz="2000" b="1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, %</m:t>
                      </m:r>
                    </m:oMath>
                  </m:oMathPara>
                </a14:m>
                <a:endParaRPr lang="ru-RU" sz="20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1334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9552" y="1268760"/>
                <a:ext cx="8460432" cy="5000728"/>
              </a:xfrm>
              <a:prstGeom prst="rect">
                <a:avLst/>
              </a:prstGeom>
              <a:blipFill rotWithShape="1">
                <a:blip r:embed="rId2"/>
                <a:stretch>
                  <a:fillRect l="-1226" t="-1098" r="-144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1340768"/>
            <a:ext cx="3096344" cy="1280890"/>
          </a:xfrm>
        </p:spPr>
        <p:txBody>
          <a:bodyPr>
            <a:normAutofit fontScale="90000"/>
          </a:bodyPr>
          <a:lstStyle/>
          <a:p>
            <a:r>
              <a:rPr lang="ru-RU" b="1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Методы изучения переваримости</a:t>
            </a:r>
            <a:r>
              <a:rPr lang="ru-RU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827585" y="3501008"/>
            <a:ext cx="2448272" cy="437043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None/>
            </a:pPr>
            <a:r>
              <a:rPr lang="ru-RU" sz="2800" b="1" dirty="0" smtClean="0">
                <a:solidFill>
                  <a:srgbClr val="CC3300"/>
                </a:solidFill>
                <a:latin typeface="Times New Roman" pitchFamily="18" charset="0"/>
              </a:rPr>
              <a:t>1. Прямой</a:t>
            </a:r>
            <a:endParaRPr lang="ru-RU" sz="2800" b="1" dirty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  <p:pic>
        <p:nvPicPr>
          <p:cNvPr id="8" name="Picture 5" descr="корбык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lum bright="-26000" contras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60648"/>
            <a:ext cx="5104220" cy="525658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4859338" y="4838700"/>
            <a:ext cx="2519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ru-RU" sz="2400" b="1">
              <a:solidFill>
                <a:srgbClr val="CC3300"/>
              </a:solidFill>
            </a:endParaRPr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C3300"/>
                </a:solidFill>
              </a:rPr>
              <a:t>2. Метод </a:t>
            </a:r>
            <a:r>
              <a:rPr lang="ru-RU" b="1" dirty="0">
                <a:solidFill>
                  <a:srgbClr val="CC3300"/>
                </a:solidFill>
              </a:rPr>
              <a:t>инертных индикаторов</a:t>
            </a:r>
            <a:endParaRPr lang="ru-RU" sz="1800" b="1" u="sng" dirty="0" smtClean="0">
              <a:solidFill>
                <a:srgbClr val="CC33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2400" b="1" dirty="0" smtClean="0"/>
                  <a:t>Инертные индикаторы – вещества, которые </a:t>
                </a:r>
                <a:r>
                  <a:rPr lang="ru-RU" sz="2400" b="1" dirty="0"/>
                  <a:t>совершенно не всасываются в желудочно-кишечном тракте. Чаще всего для этого используют окись хрома </a:t>
                </a:r>
                <a:r>
                  <a:rPr lang="ru-RU" sz="2400" b="1" dirty="0" smtClean="0"/>
                  <a:t>– Сr</a:t>
                </a:r>
                <a:r>
                  <a:rPr lang="ru-RU" sz="2400" b="1" baseline="-25000" dirty="0" smtClean="0"/>
                  <a:t>2</a:t>
                </a:r>
                <a:r>
                  <a:rPr lang="ru-RU" sz="2400" b="1" dirty="0" smtClean="0"/>
                  <a:t>O</a:t>
                </a:r>
                <a:r>
                  <a:rPr lang="ru-RU" sz="2400" b="1" baseline="-25000" dirty="0" smtClean="0"/>
                  <a:t>3</a:t>
                </a:r>
                <a:r>
                  <a:rPr lang="ru-RU" sz="2400" b="1" dirty="0" smtClean="0"/>
                  <a:t>, </a:t>
                </a:r>
                <a:r>
                  <a:rPr lang="ru-RU" sz="2400" b="1" dirty="0"/>
                  <a:t>в </a:t>
                </a:r>
                <a:r>
                  <a:rPr lang="ru-RU" sz="2400" b="1" dirty="0" smtClean="0"/>
                  <a:t>котором </a:t>
                </a:r>
                <a:r>
                  <a:rPr lang="ru-RU" sz="2400" b="1" dirty="0"/>
                  <a:t>68,4% приходится на хром.</a:t>
                </a:r>
              </a:p>
              <a:p>
                <a:endParaRPr lang="ru-RU" sz="2400" b="1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b="1" i="1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ru-RU" sz="2400" b="1" i="1">
                            <a:latin typeface="Cambria Math" panose="02040503050406030204" pitchFamily="18" charset="0"/>
                          </a:rPr>
                          <m:t>пер.</m:t>
                        </m:r>
                      </m:sub>
                    </m:sSub>
                    <m:r>
                      <a:rPr lang="ru-RU" sz="24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2400" b="1" i="1">
                        <a:latin typeface="Cambria Math" panose="02040503050406030204" pitchFamily="18" charset="0"/>
                      </a:rPr>
                      <m:t>𝟏𝟎𝟎</m:t>
                    </m:r>
                    <m:r>
                      <a:rPr lang="ru-RU" sz="2400" b="1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ru-RU" sz="2400" b="1" i="1">
                            <a:latin typeface="Cambria Math"/>
                          </a:rPr>
                        </m:ctrlPr>
                      </m:dPr>
                      <m:e>
                        <m:r>
                          <a:rPr lang="ru-RU" sz="2400" b="1" i="1"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2400" b="1" i="1">
                            <a:latin typeface="Cambria Math" panose="02040503050406030204" pitchFamily="18" charset="0"/>
                          </a:rPr>
                          <m:t>×</m:t>
                        </m:r>
                        <m:f>
                          <m:fPr>
                            <m:ctrlPr>
                              <a:rPr lang="ru-RU" sz="2400" b="1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ru-RU" sz="2400" b="1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400" b="1" i="1">
                                    <a:latin typeface="Cambria Math" panose="02040503050406030204" pitchFamily="18" charset="0"/>
                                  </a:rPr>
                                  <m:t>ИВ</m:t>
                                </m:r>
                              </m:e>
                              <m:sub>
                                <m:r>
                                  <a:rPr lang="ru-RU" sz="2400" b="1" i="1">
                                    <a:latin typeface="Cambria Math" panose="02040503050406030204" pitchFamily="18" charset="0"/>
                                  </a:rPr>
                                  <m:t>корма</m:t>
                                </m:r>
                              </m:sub>
                            </m:sSub>
                            <m:r>
                              <a:rPr lang="ru-RU" sz="2400" b="1" i="1">
                                <a:latin typeface="Cambria Math" panose="02040503050406030204" pitchFamily="18" charset="0"/>
                              </a:rPr>
                              <m:t>, %</m:t>
                            </m:r>
                          </m:num>
                          <m:den>
                            <m:sSub>
                              <m:sSubPr>
                                <m:ctrlPr>
                                  <a:rPr lang="ru-RU" sz="2400" b="1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400" b="1" i="1">
                                    <a:latin typeface="Cambria Math" panose="02040503050406030204" pitchFamily="18" charset="0"/>
                                  </a:rPr>
                                  <m:t>ИВ</m:t>
                                </m:r>
                              </m:e>
                              <m:sub>
                                <m:r>
                                  <a:rPr lang="ru-RU" sz="2400" b="1" i="1">
                                    <a:latin typeface="Cambria Math" panose="02040503050406030204" pitchFamily="18" charset="0"/>
                                  </a:rPr>
                                  <m:t>кала</m:t>
                                </m:r>
                              </m:sub>
                            </m:sSub>
                            <m:r>
                              <a:rPr lang="ru-RU" sz="2400" b="1" i="1">
                                <a:latin typeface="Cambria Math" panose="02040503050406030204" pitchFamily="18" charset="0"/>
                              </a:rPr>
                              <m:t>, %</m:t>
                            </m:r>
                          </m:den>
                        </m:f>
                        <m:r>
                          <a:rPr lang="ru-RU" sz="2400" b="1" i="1">
                            <a:latin typeface="Cambria Math" panose="02040503050406030204" pitchFamily="18" charset="0"/>
                          </a:rPr>
                          <m:t>×</m:t>
                        </m:r>
                        <m:f>
                          <m:fPr>
                            <m:ctrlPr>
                              <a:rPr lang="ru-RU" sz="2400" b="1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ru-RU" sz="2400" b="1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400" b="1" i="1">
                                    <a:latin typeface="Cambria Math" panose="02040503050406030204" pitchFamily="18" charset="0"/>
                                  </a:rPr>
                                  <m:t>ПВ</m:t>
                                </m:r>
                              </m:e>
                              <m:sub>
                                <m:r>
                                  <a:rPr lang="ru-RU" sz="2400" b="1" i="1">
                                    <a:latin typeface="Cambria Math" panose="02040503050406030204" pitchFamily="18" charset="0"/>
                                  </a:rPr>
                                  <m:t>кала</m:t>
                                </m:r>
                              </m:sub>
                            </m:sSub>
                            <m:r>
                              <a:rPr lang="ru-RU" sz="2400" b="1" i="1">
                                <a:latin typeface="Cambria Math" panose="02040503050406030204" pitchFamily="18" charset="0"/>
                              </a:rPr>
                              <m:t>, %</m:t>
                            </m:r>
                          </m:num>
                          <m:den>
                            <m:sSub>
                              <m:sSubPr>
                                <m:ctrlPr>
                                  <a:rPr lang="ru-RU" sz="2400" b="1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400" b="1" i="1">
                                    <a:latin typeface="Cambria Math" panose="02040503050406030204" pitchFamily="18" charset="0"/>
                                  </a:rPr>
                                  <m:t>ПВ</m:t>
                                </m:r>
                              </m:e>
                              <m:sub>
                                <m:r>
                                  <a:rPr lang="ru-RU" sz="2400" b="1" i="1">
                                    <a:latin typeface="Cambria Math" panose="02040503050406030204" pitchFamily="18" charset="0"/>
                                  </a:rPr>
                                  <m:t>корма</m:t>
                                </m:r>
                              </m:sub>
                            </m:sSub>
                            <m:r>
                              <a:rPr lang="ru-RU" sz="2400" b="1" i="1">
                                <a:latin typeface="Cambria Math" panose="02040503050406030204" pitchFamily="18" charset="0"/>
                              </a:rPr>
                              <m:t>, %</m:t>
                            </m:r>
                          </m:den>
                        </m:f>
                      </m:e>
                    </m:d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95" t="-1290" r="-5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7B375-00D6-42B8-BCA4-C3FD80AC4BE4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"/>
          <p:cNvSpPr txBox="1">
            <a:spLocks noGrp="1" noChangeArrowheads="1"/>
          </p:cNvSpPr>
          <p:nvPr>
            <p:ph type="title"/>
          </p:nvPr>
        </p:nvSpPr>
        <p:spPr>
          <a:xfrm>
            <a:off x="755576" y="1628800"/>
            <a:ext cx="3205648" cy="97631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accent1"/>
                </a:solidFill>
              </a:rPr>
              <a:t>Факторы влияющие на переваримость:</a:t>
            </a:r>
            <a:endParaRPr lang="ru-RU" sz="2800" b="1" dirty="0">
              <a:solidFill>
                <a:schemeClr val="accent1"/>
              </a:solidFill>
            </a:endParaRPr>
          </a:p>
        </p:txBody>
      </p:sp>
      <p:pic>
        <p:nvPicPr>
          <p:cNvPr id="8" name="Picture 3" descr="ЖКТ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0000" contras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44417" y="91086"/>
            <a:ext cx="5364087" cy="6675828"/>
          </a:xfrm>
        </p:spPr>
      </p:pic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755576" y="2852936"/>
            <a:ext cx="2629584" cy="2936105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1. Вид животного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A0FB2-3CD4-4AF4-A976-94AE41FA572A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Grp="1" noChangeArrowheads="1"/>
          </p:cNvSpPr>
          <p:nvPr>
            <p:ph idx="1"/>
          </p:nvPr>
        </p:nvSpPr>
        <p:spPr bwMode="auto">
          <a:xfrm>
            <a:off x="1475656" y="692696"/>
            <a:ext cx="7384073" cy="5734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indent="0" algn="l">
              <a:buNone/>
              <a:defRPr/>
            </a:pPr>
            <a:r>
              <a:rPr lang="ru-RU" sz="2000" b="1" u="sng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Кормление животных</a:t>
            </a:r>
            <a:r>
              <a:rPr lang="ru-RU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rgbClr val="003300"/>
                </a:solidFill>
              </a:rPr>
              <a:t>наука </a:t>
            </a:r>
            <a:r>
              <a:rPr lang="ru-RU" sz="2000" b="1" dirty="0" smtClean="0">
                <a:solidFill>
                  <a:srgbClr val="003300"/>
                </a:solidFill>
              </a:rPr>
              <a:t>о закономерностях связей между </a:t>
            </a:r>
            <a:r>
              <a:rPr lang="ru-RU" sz="2000" b="1" dirty="0">
                <a:solidFill>
                  <a:srgbClr val="003300"/>
                </a:solidFill>
              </a:rPr>
              <a:t>питательными веществами</a:t>
            </a:r>
            <a:r>
              <a:rPr lang="ru-RU" sz="2000" b="1" dirty="0" smtClean="0">
                <a:solidFill>
                  <a:srgbClr val="003300"/>
                </a:solidFill>
              </a:rPr>
              <a:t>, поступающими </a:t>
            </a:r>
            <a:r>
              <a:rPr lang="ru-RU" sz="2000" b="1" dirty="0">
                <a:solidFill>
                  <a:srgbClr val="003300"/>
                </a:solidFill>
              </a:rPr>
              <a:t>с кормами с </a:t>
            </a:r>
            <a:r>
              <a:rPr lang="ru-RU" sz="2000" b="1" dirty="0" smtClean="0">
                <a:solidFill>
                  <a:srgbClr val="003300"/>
                </a:solidFill>
              </a:rPr>
              <a:t>одной стороны </a:t>
            </a:r>
            <a:r>
              <a:rPr lang="ru-RU" sz="2000" b="1" dirty="0">
                <a:solidFill>
                  <a:srgbClr val="003300"/>
                </a:solidFill>
              </a:rPr>
              <a:t>и продуктивностью</a:t>
            </a:r>
            <a:r>
              <a:rPr lang="ru-RU" sz="2000" b="1" dirty="0" smtClean="0">
                <a:solidFill>
                  <a:srgbClr val="003300"/>
                </a:solidFill>
              </a:rPr>
              <a:t>, репродуктивностью </a:t>
            </a:r>
            <a:r>
              <a:rPr lang="ru-RU" sz="2000" b="1" dirty="0">
                <a:solidFill>
                  <a:srgbClr val="003300"/>
                </a:solidFill>
              </a:rPr>
              <a:t>и здоровьем </a:t>
            </a:r>
            <a:r>
              <a:rPr lang="ru-RU" sz="2000" b="1" dirty="0" smtClean="0">
                <a:solidFill>
                  <a:srgbClr val="003300"/>
                </a:solidFill>
              </a:rPr>
              <a:t>с другой</a:t>
            </a:r>
            <a:endParaRPr lang="ru-RU" sz="2000" b="1" dirty="0">
              <a:solidFill>
                <a:srgbClr val="003300"/>
              </a:solidFill>
            </a:endParaRPr>
          </a:p>
          <a:p>
            <a:pPr marL="0" indent="0" algn="l">
              <a:buNone/>
              <a:defRPr/>
            </a:pPr>
            <a:r>
              <a:rPr lang="ru-RU" sz="2000" b="1" dirty="0" smtClean="0">
                <a:solidFill>
                  <a:srgbClr val="990000"/>
                </a:solidFill>
              </a:rPr>
              <a:t>Продуктивность </a:t>
            </a:r>
            <a:r>
              <a:rPr lang="ru-RU" sz="2000" b="1" dirty="0">
                <a:solidFill>
                  <a:srgbClr val="990000"/>
                </a:solidFill>
              </a:rPr>
              <a:t>определяется </a:t>
            </a:r>
            <a:r>
              <a:rPr lang="ru-RU" sz="2000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 факторами</a:t>
            </a:r>
            <a:r>
              <a:rPr lang="ru-RU" sz="2000" b="1" dirty="0" smtClean="0"/>
              <a:t>:</a:t>
            </a:r>
          </a:p>
          <a:p>
            <a:pPr algn="l">
              <a:defRPr/>
            </a:pPr>
            <a:r>
              <a:rPr lang="ru-RU" sz="2000" b="1" dirty="0" smtClean="0">
                <a:solidFill>
                  <a:srgbClr val="990000"/>
                </a:solidFill>
              </a:rPr>
              <a:t>наследственностью</a:t>
            </a:r>
            <a:endParaRPr lang="ru-RU" sz="2000" b="1" dirty="0">
              <a:solidFill>
                <a:srgbClr val="990000"/>
              </a:solidFill>
            </a:endParaRPr>
          </a:p>
          <a:p>
            <a:pPr algn="l">
              <a:defRPr/>
            </a:pPr>
            <a:r>
              <a:rPr lang="ru-RU" sz="2000" b="1" dirty="0" smtClean="0">
                <a:solidFill>
                  <a:srgbClr val="990000"/>
                </a:solidFill>
              </a:rPr>
              <a:t> кормлением</a:t>
            </a:r>
            <a:endParaRPr lang="ru-RU" sz="2000" b="1" dirty="0">
              <a:solidFill>
                <a:srgbClr val="990000"/>
              </a:solidFill>
            </a:endParaRPr>
          </a:p>
          <a:p>
            <a:pPr algn="l">
              <a:defRPr/>
            </a:pPr>
            <a:r>
              <a:rPr lang="ru-RU" sz="2000" b="1" dirty="0" smtClean="0">
                <a:solidFill>
                  <a:srgbClr val="990000"/>
                </a:solidFill>
              </a:rPr>
              <a:t> содержанием</a:t>
            </a:r>
            <a:endParaRPr lang="ru-RU" sz="2000" b="1" dirty="0">
              <a:solidFill>
                <a:srgbClr val="990000"/>
              </a:solidFill>
            </a:endParaRPr>
          </a:p>
          <a:p>
            <a:pPr algn="l">
              <a:defRPr/>
            </a:pPr>
            <a:endParaRPr lang="ru-RU" sz="2000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ru-RU" sz="2000" b="1" dirty="0">
                <a:solidFill>
                  <a:srgbClr val="990000"/>
                </a:solidFill>
              </a:rPr>
              <a:t>М.Ф. Иванов</a:t>
            </a:r>
            <a:r>
              <a:rPr lang="ru-RU" sz="2000" b="1" dirty="0">
                <a:solidFill>
                  <a:srgbClr val="FF0000"/>
                </a:solidFill>
              </a:rPr>
              <a:t>: </a:t>
            </a:r>
            <a:r>
              <a:rPr lang="ru-RU" sz="2000" b="1" dirty="0">
                <a:solidFill>
                  <a:srgbClr val="000099"/>
                </a:solidFill>
              </a:rPr>
              <a:t>«… корма и кормление оказывают на организм гораздо большее влияние, чем порода и происхождение».</a:t>
            </a:r>
          </a:p>
          <a:p>
            <a:pPr>
              <a:defRPr/>
            </a:pPr>
            <a:r>
              <a:rPr lang="ru-RU" sz="2000" b="1" dirty="0">
                <a:solidFill>
                  <a:srgbClr val="990000"/>
                </a:solidFill>
              </a:rPr>
              <a:t>60 % продуктивности </a:t>
            </a:r>
            <a:r>
              <a:rPr lang="ru-RU" sz="2000" b="1" dirty="0"/>
              <a:t>обеспечивают </a:t>
            </a:r>
            <a:r>
              <a:rPr lang="ru-RU" sz="2000" b="1" dirty="0">
                <a:solidFill>
                  <a:srgbClr val="000099"/>
                </a:solidFill>
              </a:rPr>
              <a:t>корма и кормление</a:t>
            </a:r>
            <a:r>
              <a:rPr lang="ru-RU" sz="2000" dirty="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7B375-00D6-42B8-BCA4-C3FD80AC4BE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945201" y="849056"/>
            <a:ext cx="65891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400" b="1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КОЭФФИЦИЕНТЫ ПЕРЕВАРИМОСТИ ПИТАТЕЛЬНЫХ ВЕЩЕСТВ, %</a:t>
            </a:r>
            <a:endParaRPr lang="en-US" sz="24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graphicFrame>
        <p:nvGraphicFramePr>
          <p:cNvPr id="8" name="Group 4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8632214"/>
              </p:ext>
            </p:extLst>
          </p:nvPr>
        </p:nvGraphicFramePr>
        <p:xfrm>
          <a:off x="971603" y="1772816"/>
          <a:ext cx="7667420" cy="4400550"/>
        </p:xfrm>
        <a:graphic>
          <a:graphicData uri="http://schemas.openxmlformats.org/drawingml/2006/table">
            <a:tbl>
              <a:tblPr/>
              <a:tblGrid>
                <a:gridCol w="1584173"/>
                <a:gridCol w="1682327"/>
                <a:gridCol w="1104620"/>
                <a:gridCol w="974406"/>
                <a:gridCol w="975868"/>
                <a:gridCol w="1346026"/>
              </a:tblGrid>
              <a:tr h="6826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ОРГАНИЧ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ЕСКОЕ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ВЕЩЕСТВО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СЫРОЙ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ПРОТЕИН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 Э В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 И Р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СЫРАЯ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КЛЕТЧАТКА</a:t>
                      </a:r>
                    </a:p>
                  </a:txBody>
                  <a:tcPr marL="0" marR="0" marT="46805" marB="468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31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СЕНО ЛУГОВОЕ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ОВЦА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4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ЛОШАДЬ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31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СОЛОМА ПШЕН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ИЧНАЯ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ОВЦА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ЛОШАДЬ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31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ТРАВА ПАСТБИЩ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НАЯ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ОВЦА 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ЛОШАДЬ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31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КУКУРУЗА ЗЕРНО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ОВЦА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ЛОШАДЬ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4" name="Text Box 4"/>
          <p:cNvSpPr txBox="1">
            <a:spLocks noChangeArrowheads="1"/>
          </p:cNvSpPr>
          <p:nvPr/>
        </p:nvSpPr>
        <p:spPr bwMode="auto">
          <a:xfrm>
            <a:off x="250825" y="739775"/>
            <a:ext cx="712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2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.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Химический </a:t>
            </a:r>
            <a:r>
              <a: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состав корма</a:t>
            </a:r>
          </a:p>
        </p:txBody>
      </p:sp>
      <p:sp>
        <p:nvSpPr>
          <p:cNvPr id="307205" name="Rectangle 5"/>
          <p:cNvSpPr>
            <a:spLocks noChangeArrowheads="1"/>
          </p:cNvSpPr>
          <p:nvPr/>
        </p:nvSpPr>
        <p:spPr bwMode="auto">
          <a:xfrm>
            <a:off x="611188" y="1719263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КОЭФФИЦИЕНТЫ ПЕРЕВАРИМОСТИ ПИТАТЕЛЬНЫХ ВЕЩЕСТВ</a:t>
            </a:r>
            <a:r>
              <a:rPr lang="ru-RU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У ЛОШАДЕЙ</a:t>
            </a:r>
            <a:r>
              <a:rPr lang="en-US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, %</a:t>
            </a:r>
          </a:p>
        </p:txBody>
      </p:sp>
      <p:graphicFrame>
        <p:nvGraphicFramePr>
          <p:cNvPr id="307680" name="Group 480"/>
          <p:cNvGraphicFramePr>
            <a:graphicFrameLocks noGrp="1"/>
          </p:cNvGraphicFramePr>
          <p:nvPr/>
        </p:nvGraphicFramePr>
        <p:xfrm>
          <a:off x="323850" y="2795588"/>
          <a:ext cx="8493125" cy="2974976"/>
        </p:xfrm>
        <a:graphic>
          <a:graphicData uri="http://schemas.openxmlformats.org/drawingml/2006/table">
            <a:tbl>
              <a:tblPr/>
              <a:tblGrid>
                <a:gridCol w="2270361"/>
                <a:gridCol w="1617602"/>
                <a:gridCol w="1103270"/>
                <a:gridCol w="1103271"/>
                <a:gridCol w="1103270"/>
                <a:gridCol w="1295351"/>
              </a:tblGrid>
              <a:tr h="10652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ОРГАНИЧ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ЕСКОЕ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ЩЕСТВО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СЫРОЙ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ПРОТЕИН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 Э В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 И Р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СЫРАЯ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КЛЕТЧАТКА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СЕНО ЛУГОВОЕ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СОЛОМА ПШЕН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ИЧНАЯ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ТРАВА ПАСТБИЩНАЯ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ЗЕРНО КУКУРУЗЫ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</a:p>
                  </a:txBody>
                  <a:tcPr marL="35999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3" name="Rectangle 5"/>
          <p:cNvSpPr>
            <a:spLocks noChangeArrowheads="1"/>
          </p:cNvSpPr>
          <p:nvPr/>
        </p:nvSpPr>
        <p:spPr bwMode="auto">
          <a:xfrm>
            <a:off x="971599" y="2198688"/>
            <a:ext cx="75612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ru-RU" sz="1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СРАВНИТЕЛЬНЫЕ ДАННЫЕ ПО ПЕРЕВАРИМОСТИ ОВЦАМИ ОРГАНИЧЕСКОГО ВЕЩЕСТВА ТРАВЫ ГОРНОГО ЛУГА В ЗАВИСИМОСТИ ОТ СОДЕРЖАНИЯ СЫРОЙ КЛЕТЧАТКИ</a:t>
            </a:r>
            <a:endParaRPr lang="en-US" sz="1800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  <p:sp>
        <p:nvSpPr>
          <p:cNvPr id="8" name="Text Box 4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3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.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Уровень </a:t>
            </a:r>
            <a:r>
              <a: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клетчатки в рационе</a:t>
            </a:r>
            <a:endParaRPr lang="ru-RU" sz="800" b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И.С</a:t>
            </a:r>
            <a:r>
              <a:rPr lang="ru-RU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Попов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1957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graphicFrame>
        <p:nvGraphicFramePr>
          <p:cNvPr id="9" name="Group 6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8671829"/>
              </p:ext>
            </p:extLst>
          </p:nvPr>
        </p:nvGraphicFramePr>
        <p:xfrm>
          <a:off x="971600" y="3429000"/>
          <a:ext cx="7561214" cy="1728787"/>
        </p:xfrm>
        <a:graphic>
          <a:graphicData uri="http://schemas.openxmlformats.org/drawingml/2006/table">
            <a:tbl>
              <a:tblPr/>
              <a:tblGrid>
                <a:gridCol w="3950450"/>
                <a:gridCol w="902691"/>
                <a:gridCol w="902691"/>
                <a:gridCol w="902691"/>
                <a:gridCol w="902691"/>
              </a:tblGrid>
              <a:tr h="862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СЫРОЙ КЛЕТЧАТКИ В СУХОМ ВЕЩЕСТВЕ, %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28,4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29,8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6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ПЕРЕВАРИМОСТЬ ОРГАНИЧЕСКОГО ВЕЩЕСТВА, %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  <p:sp>
        <p:nvSpPr>
          <p:cNvPr id="6" name="Text Box 2"/>
          <p:cNvSpPr txBox="1"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/>
                </a:solidFill>
              </a:rPr>
              <a:t>Факторы влияющие на переваримость:</a:t>
            </a:r>
            <a:endParaRPr lang="ru-RU" sz="2800" b="1" dirty="0">
              <a:solidFill>
                <a:schemeClr val="accent1"/>
              </a:solidFill>
            </a:endParaRPr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idx="1"/>
          </p:nvPr>
        </p:nvSpPr>
        <p:spPr bwMode="auto">
          <a:xfrm>
            <a:off x="467544" y="1615257"/>
            <a:ext cx="836325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indent="0"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Отношение </a:t>
            </a:r>
            <a:r>
              <a: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питательных веществ в кормах и в рационе</a:t>
            </a:r>
          </a:p>
          <a:p>
            <a:pPr marL="0" indent="0">
              <a:buNone/>
              <a:defRPr/>
            </a:pPr>
            <a:endParaRPr lang="ru-RU" sz="2400" b="1" dirty="0"/>
          </a:p>
          <a:p>
            <a:pPr marL="0" indent="0">
              <a:buNone/>
              <a:defRPr/>
            </a:pPr>
            <a:endParaRPr lang="ru-RU" sz="2000" b="1" dirty="0"/>
          </a:p>
          <a:p>
            <a:pPr marL="0" indent="0">
              <a:buNone/>
              <a:defRPr/>
            </a:pPr>
            <a:endParaRPr lang="ru-RU" sz="1400" b="1" dirty="0"/>
          </a:p>
          <a:p>
            <a:pPr marL="0" indent="0" algn="l">
              <a:buNone/>
              <a:defRPr/>
            </a:pPr>
            <a:r>
              <a:rPr lang="ru-RU" sz="2400" b="1" dirty="0">
                <a:solidFill>
                  <a:srgbClr val="336600"/>
                </a:solidFill>
              </a:rPr>
              <a:t>Узкое протеиновое отношение </a:t>
            </a:r>
            <a:r>
              <a:rPr lang="ru-RU" sz="2400" b="1" dirty="0" smtClean="0">
                <a:solidFill>
                  <a:srgbClr val="336600"/>
                </a:solidFill>
              </a:rPr>
              <a:t>– </a:t>
            </a:r>
            <a:r>
              <a:rPr lang="ru-RU" sz="2400" b="1" dirty="0" smtClean="0">
                <a:solidFill>
                  <a:srgbClr val="FF0000"/>
                </a:solidFill>
              </a:rPr>
              <a:t>1 : 6 </a:t>
            </a:r>
            <a:r>
              <a:rPr lang="ru-RU" sz="2400" b="1" dirty="0" smtClean="0">
                <a:solidFill>
                  <a:srgbClr val="336600"/>
                </a:solidFill>
              </a:rPr>
              <a:t>и </a:t>
            </a:r>
            <a:r>
              <a:rPr lang="en-US" sz="2400" b="1" dirty="0" smtClean="0">
                <a:solidFill>
                  <a:srgbClr val="FF0000"/>
                </a:solidFill>
              </a:rPr>
              <a:t>&lt;</a:t>
            </a:r>
            <a:endParaRPr lang="ru-RU" sz="2400" b="1" dirty="0">
              <a:solidFill>
                <a:srgbClr val="FF0000"/>
              </a:solidFill>
            </a:endParaRPr>
          </a:p>
          <a:p>
            <a:pPr marL="0" indent="0" algn="l">
              <a:buNone/>
              <a:defRPr/>
            </a:pPr>
            <a:r>
              <a:rPr lang="ru-RU" sz="2400" b="1" dirty="0" smtClean="0">
                <a:solidFill>
                  <a:srgbClr val="336600"/>
                </a:solidFill>
              </a:rPr>
              <a:t>Среднее </a:t>
            </a:r>
            <a:r>
              <a:rPr lang="ru-RU" sz="2400" b="1" dirty="0" smtClean="0">
                <a:solidFill>
                  <a:srgbClr val="FF0000"/>
                </a:solidFill>
              </a:rPr>
              <a:t>1 : 6 – 1 : 8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ru-RU" sz="2400" b="1" dirty="0">
              <a:solidFill>
                <a:srgbClr val="FF0000"/>
              </a:solidFill>
            </a:endParaRPr>
          </a:p>
          <a:p>
            <a:pPr marL="0" indent="0" algn="l">
              <a:buNone/>
              <a:defRPr/>
            </a:pPr>
            <a:r>
              <a:rPr lang="ru-RU" sz="2400" b="1" dirty="0" smtClean="0">
                <a:solidFill>
                  <a:srgbClr val="336600"/>
                </a:solidFill>
              </a:rPr>
              <a:t>Широкое 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ru-RU" sz="2400" b="1" dirty="0" smtClean="0">
                <a:solidFill>
                  <a:srgbClr val="FF0000"/>
                </a:solidFill>
              </a:rPr>
              <a:t> : 8</a:t>
            </a:r>
            <a:r>
              <a:rPr lang="ru-RU" sz="2400" b="1" dirty="0" smtClean="0">
                <a:solidFill>
                  <a:srgbClr val="336600"/>
                </a:solidFill>
              </a:rPr>
              <a:t> и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&gt;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47936" y="2780928"/>
                <a:ext cx="8435258" cy="709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 smtClean="0">
                          <a:solidFill>
                            <a:srgbClr val="000099"/>
                          </a:solidFill>
                          <a:latin typeface="Cambria Math"/>
                        </a:rPr>
                        <m:t>Протеиновое отношение=</m:t>
                      </m:r>
                      <m:f>
                        <m:fPr>
                          <m:ctrlPr>
                            <a:rPr lang="ru-RU" sz="2000" b="1" i="1">
                              <a:solidFill>
                                <a:srgbClr val="0000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000" b="1" i="1">
                              <a:solidFill>
                                <a:srgbClr val="000099"/>
                              </a:solidFill>
                              <a:latin typeface="Cambria Math"/>
                            </a:rPr>
                            <m:t>ПК, г+ПЖ, г</m:t>
                          </m:r>
                          <m:r>
                            <a:rPr lang="ru-RU" sz="2000" b="1" i="1">
                              <a:solidFill>
                                <a:srgbClr val="000099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ru-RU" sz="2000" b="1" i="1">
                              <a:solidFill>
                                <a:srgbClr val="000099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ru-RU" sz="2000" b="1" i="1">
                              <a:solidFill>
                                <a:srgbClr val="000099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ru-RU" sz="2000" b="1" i="1">
                              <a:solidFill>
                                <a:srgbClr val="000099"/>
                              </a:solidFill>
                              <a:latin typeface="Cambria Math"/>
                              <a:ea typeface="Cambria Math"/>
                            </a:rPr>
                            <m:t>𝟐𝟓</m:t>
                          </m:r>
                          <m:r>
                            <a:rPr lang="ru-RU" sz="2000" b="1" i="1">
                              <a:solidFill>
                                <a:srgbClr val="000099"/>
                              </a:solidFill>
                              <a:latin typeface="Cambria Math"/>
                              <a:ea typeface="Cambria Math"/>
                            </a:rPr>
                            <m:t>+переваримые БЭВ, г</m:t>
                          </m:r>
                        </m:num>
                        <m:den>
                          <m:r>
                            <a:rPr lang="ru-RU" sz="2000" b="1" i="1">
                              <a:solidFill>
                                <a:srgbClr val="000099"/>
                              </a:solidFill>
                              <a:latin typeface="Cambria Math"/>
                            </a:rPr>
                            <m:t>ПП, г</m:t>
                          </m:r>
                        </m:den>
                      </m:f>
                    </m:oMath>
                  </m:oMathPara>
                </a14:m>
                <a:endParaRPr lang="ru-RU" sz="2000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36" y="2780928"/>
                <a:ext cx="8435258" cy="70936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/>
                </a:solidFill>
              </a:rPr>
              <a:t>Факторы влияющие на переваримость:</a:t>
            </a:r>
            <a:endParaRPr lang="ru-RU" sz="2800" b="1" dirty="0">
              <a:solidFill>
                <a:schemeClr val="accent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ct val="50000"/>
              </a:spcBef>
              <a:buClr>
                <a:srgbClr val="FF0000"/>
              </a:buClr>
              <a:buFont typeface="+mj-lt"/>
              <a:buAutoNum type="arabicPeriod" startAt="5"/>
              <a:defRPr/>
            </a:pPr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Порода 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животных (мясные и молочные породы скота)</a:t>
            </a:r>
          </a:p>
          <a:p>
            <a:pPr marL="457200" indent="-457200">
              <a:spcBef>
                <a:spcPct val="50000"/>
              </a:spcBef>
              <a:buClr>
                <a:srgbClr val="FF0000"/>
              </a:buClr>
              <a:buFont typeface="+mj-lt"/>
              <a:buAutoNum type="arabicPeriod" startAt="5"/>
              <a:defRPr/>
            </a:pPr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Возрастные 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особенности</a:t>
            </a:r>
          </a:p>
          <a:p>
            <a:pPr marL="457200" indent="-457200">
              <a:spcBef>
                <a:spcPct val="50000"/>
              </a:spcBef>
              <a:buClr>
                <a:srgbClr val="FF0000"/>
              </a:buClr>
              <a:buFont typeface="+mj-lt"/>
              <a:buAutoNum type="arabicPeriod" startAt="5"/>
              <a:defRPr/>
            </a:pPr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Соблюдение 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распорядка дня </a:t>
            </a:r>
          </a:p>
          <a:p>
            <a:pPr marL="457200" indent="-457200">
              <a:spcBef>
                <a:spcPct val="50000"/>
              </a:spcBef>
              <a:buClr>
                <a:srgbClr val="FF0000"/>
              </a:buClr>
              <a:buFont typeface="+mj-lt"/>
              <a:buAutoNum type="arabicPeriod" startAt="5"/>
              <a:defRPr/>
            </a:pPr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Подготовка 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кормов к скармливанию </a:t>
            </a:r>
          </a:p>
          <a:p>
            <a:pPr marL="457200" indent="-457200">
              <a:spcBef>
                <a:spcPct val="50000"/>
              </a:spcBef>
              <a:buClr>
                <a:srgbClr val="FF0000"/>
              </a:buClr>
              <a:buFont typeface="+mj-lt"/>
              <a:buAutoNum type="arabicPeriod" startAt="5"/>
              <a:defRPr/>
            </a:pPr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Технология 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заготовки кормов</a:t>
            </a:r>
          </a:p>
          <a:p>
            <a:pPr marL="457200" indent="-457200">
              <a:spcBef>
                <a:spcPct val="50000"/>
              </a:spcBef>
              <a:buClr>
                <a:srgbClr val="FF0000"/>
              </a:buClr>
              <a:buFont typeface="+mj-lt"/>
              <a:buAutoNum type="arabicPeriod" startAt="5"/>
              <a:defRPr/>
            </a:pPr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Индивидуальные 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особенности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682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863600" y="1563688"/>
            <a:ext cx="7596188" cy="280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ts val="1800"/>
              </a:spcBef>
              <a:defRPr/>
            </a:pPr>
            <a:r>
              <a:rPr lang="ru-RU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</a:t>
            </a:r>
            <a:r>
              <a:rPr lang="ru-RU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ОЦЕНКА КОРМА</a:t>
            </a:r>
          </a:p>
          <a:p>
            <a:pPr>
              <a:spcBef>
                <a:spcPts val="0"/>
              </a:spcBef>
              <a:defRPr/>
            </a:pPr>
            <a:r>
              <a:rPr lang="ru-RU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ХИМИЧЕСКОМУ СОСТАВУ И ПЕРЕВАРИМЫМ ПИТАТЕЛЬНЫМ ВЕЩЕСТВАМ</a:t>
            </a:r>
          </a:p>
          <a:p>
            <a:pPr>
              <a:defRPr/>
            </a:pPr>
            <a:endParaRPr lang="ru-RU" sz="4800" b="1" dirty="0">
              <a:solidFill>
                <a:srgbClr val="CC3300"/>
              </a:solidFill>
            </a:endParaRPr>
          </a:p>
        </p:txBody>
      </p:sp>
      <p:sp>
        <p:nvSpPr>
          <p:cNvPr id="25603" name="Rectangle 85"/>
          <p:cNvSpPr>
            <a:spLocks noChangeArrowheads="1"/>
          </p:cNvSpPr>
          <p:nvPr/>
        </p:nvSpPr>
        <p:spPr bwMode="auto">
          <a:xfrm>
            <a:off x="0" y="6394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/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7B375-00D6-42B8-BCA4-C3FD80AC4BE4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СОДЕРЖАНИЕ </a:t>
            </a:r>
            <a:r>
              <a:rPr lang="ru-RU" sz="2400" b="1" dirty="0" smtClean="0"/>
              <a:t>КУРСА «</a:t>
            </a:r>
            <a:r>
              <a:rPr lang="ru-RU" sz="2400" b="1" dirty="0"/>
              <a:t>КОРМЛЕНИЕ </a:t>
            </a:r>
            <a:r>
              <a:rPr lang="ru-RU" sz="2400" b="1" dirty="0" smtClean="0"/>
              <a:t>ЖИВОТНЫХ С ОСНОВАМИ КОРМОПРОИЗВОДСТВА»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7" y="1988840"/>
            <a:ext cx="7418784" cy="432048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85000"/>
              </a:lnSpc>
              <a:buNone/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Наука о кормление с.-х. животных</a:t>
            </a:r>
            <a:r>
              <a:rPr lang="ru-RU" sz="20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ru-RU" sz="2000" b="1" u="sng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имеет 3 </a:t>
            </a:r>
            <a:r>
              <a:rPr lang="ru-RU" sz="2000" b="1" u="sng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раздела:</a:t>
            </a:r>
            <a:endParaRPr lang="ru-RU" sz="2000" b="1" u="sng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457200" indent="-457200">
              <a:lnSpc>
                <a:spcPct val="85000"/>
              </a:lnSpc>
              <a:defRPr/>
            </a:pPr>
            <a:endParaRPr lang="ru-RU" sz="2000" b="1" u="sng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marL="457200" indent="-457200">
              <a:lnSpc>
                <a:spcPct val="85000"/>
              </a:lnSpc>
              <a:buClr>
                <a:srgbClr val="FF0000"/>
              </a:buClr>
              <a:buFontTx/>
              <a:buAutoNum type="arabicPeriod"/>
              <a:defRPr/>
            </a:pP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Оценка питательности кормов</a:t>
            </a:r>
          </a:p>
          <a:p>
            <a:pPr marL="457200" indent="-457200">
              <a:lnSpc>
                <a:spcPct val="85000"/>
              </a:lnSpc>
              <a:buClr>
                <a:srgbClr val="FF0000"/>
              </a:buClr>
              <a:buFontTx/>
              <a:buAutoNum type="arabicPeriod"/>
              <a:defRPr/>
            </a:pP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Корма</a:t>
            </a:r>
            <a:endParaRPr lang="ru-RU" sz="2000" b="1" dirty="0">
              <a:solidFill>
                <a:srgbClr val="003300"/>
              </a:solidFill>
              <a:cs typeface="Times New Roman" pitchFamily="18" charset="0"/>
            </a:endParaRPr>
          </a:p>
          <a:p>
            <a:pPr marL="457200" indent="-457200">
              <a:lnSpc>
                <a:spcPct val="85000"/>
              </a:lnSpc>
              <a:buClr>
                <a:srgbClr val="FF0000"/>
              </a:buClr>
              <a:buFontTx/>
              <a:buAutoNum type="arabicPeriod"/>
              <a:defRPr/>
            </a:pP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Нормированное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кормление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животных</a:t>
            </a:r>
          </a:p>
          <a:p>
            <a:pPr marL="457200" indent="-457200">
              <a:lnSpc>
                <a:spcPct val="85000"/>
              </a:lnSpc>
              <a:buClr>
                <a:srgbClr val="FF0000"/>
              </a:buClr>
              <a:buFontTx/>
              <a:buAutoNum type="arabicPeriod"/>
              <a:defRPr/>
            </a:pPr>
            <a:endParaRPr lang="ru-RU" sz="2000" b="1" dirty="0">
              <a:solidFill>
                <a:srgbClr val="003300"/>
              </a:solidFill>
              <a:cs typeface="Times New Roman" pitchFamily="18" charset="0"/>
            </a:endParaRPr>
          </a:p>
          <a:p>
            <a:pPr>
              <a:lnSpc>
                <a:spcPct val="85000"/>
              </a:lnSpc>
              <a:buClr>
                <a:srgbClr val="FF0000"/>
              </a:buClr>
              <a:defRPr/>
            </a:pP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 Курсовая работа </a:t>
            </a:r>
            <a:endParaRPr lang="ru-RU" sz="2000" b="1" dirty="0">
              <a:solidFill>
                <a:srgbClr val="003300"/>
              </a:solidFill>
              <a:cs typeface="Times New Roman" pitchFamily="18" charset="0"/>
            </a:endParaRPr>
          </a:p>
          <a:p>
            <a:pPr marL="457200" indent="-457200">
              <a:lnSpc>
                <a:spcPct val="85000"/>
              </a:lnSpc>
              <a:defRPr/>
            </a:pPr>
            <a:endParaRPr lang="ru-RU" sz="2000" b="1" dirty="0">
              <a:solidFill>
                <a:srgbClr val="336600"/>
              </a:solidFill>
              <a:cs typeface="Times New Roman" pitchFamily="18" charset="0"/>
            </a:endParaRPr>
          </a:p>
          <a:p>
            <a:pPr marL="0" indent="0">
              <a:lnSpc>
                <a:spcPct val="85000"/>
              </a:lnSpc>
              <a:buNone/>
              <a:defRPr/>
            </a:pPr>
            <a:r>
              <a:rPr lang="ru-RU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Биологическая основа курса «</a:t>
            </a:r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Кормление животных </a:t>
            </a:r>
            <a:r>
              <a:rPr lang="ru-RU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с основами кормопроизводства»:</a:t>
            </a:r>
          </a:p>
          <a:p>
            <a:pPr marL="457200" indent="-457200">
              <a:lnSpc>
                <a:spcPct val="85000"/>
              </a:lnSpc>
              <a:defRPr/>
            </a:pPr>
            <a:endParaRPr lang="ru-RU" sz="2000" b="1" dirty="0">
              <a:solidFill>
                <a:srgbClr val="336600"/>
              </a:solidFill>
              <a:cs typeface="Times New Roman" pitchFamily="18" charset="0"/>
            </a:endParaRPr>
          </a:p>
          <a:p>
            <a:pPr marL="457200" indent="-457200">
              <a:lnSpc>
                <a:spcPct val="85000"/>
              </a:lnSpc>
              <a:defRPr/>
            </a:pPr>
            <a:r>
              <a:rPr lang="ru-RU" sz="2000" b="1" dirty="0" smtClean="0">
                <a:solidFill>
                  <a:srgbClr val="336600"/>
                </a:solidFill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990000"/>
                </a:solidFill>
                <a:cs typeface="Times New Roman" pitchFamily="18" charset="0"/>
              </a:rPr>
              <a:t>биологическая </a:t>
            </a:r>
            <a:r>
              <a:rPr lang="ru-RU" sz="2000" b="1" dirty="0">
                <a:solidFill>
                  <a:srgbClr val="990000"/>
                </a:solidFill>
                <a:cs typeface="Times New Roman" pitchFamily="18" charset="0"/>
              </a:rPr>
              <a:t>химия</a:t>
            </a:r>
          </a:p>
          <a:p>
            <a:pPr marL="457200" indent="-457200">
              <a:lnSpc>
                <a:spcPct val="85000"/>
              </a:lnSpc>
              <a:defRPr/>
            </a:pPr>
            <a:r>
              <a:rPr lang="ru-RU" sz="2000" b="1" dirty="0" smtClean="0">
                <a:solidFill>
                  <a:srgbClr val="990000"/>
                </a:solidFill>
                <a:cs typeface="Times New Roman" pitchFamily="18" charset="0"/>
              </a:rPr>
              <a:t> физиология </a:t>
            </a:r>
            <a:r>
              <a:rPr lang="ru-RU" sz="2000" b="1" dirty="0">
                <a:solidFill>
                  <a:srgbClr val="990000"/>
                </a:solidFill>
                <a:cs typeface="Times New Roman" pitchFamily="18" charset="0"/>
              </a:rPr>
              <a:t>с.-х. животных</a:t>
            </a:r>
          </a:p>
          <a:p>
            <a:pPr marL="457200" indent="-457200">
              <a:lnSpc>
                <a:spcPct val="85000"/>
              </a:lnSpc>
              <a:defRPr/>
            </a:pPr>
            <a:r>
              <a:rPr lang="ru-RU" sz="2000" b="1" dirty="0" smtClean="0">
                <a:solidFill>
                  <a:srgbClr val="990000"/>
                </a:solidFill>
                <a:cs typeface="Times New Roman" pitchFamily="18" charset="0"/>
              </a:rPr>
              <a:t> органическая </a:t>
            </a:r>
            <a:r>
              <a:rPr lang="ru-RU" sz="2000" b="1" dirty="0">
                <a:solidFill>
                  <a:srgbClr val="990000"/>
                </a:solidFill>
                <a:cs typeface="Times New Roman" pitchFamily="18" charset="0"/>
              </a:rPr>
              <a:t>химия</a:t>
            </a:r>
          </a:p>
          <a:p>
            <a:pPr marL="457200" indent="-457200">
              <a:lnSpc>
                <a:spcPct val="85000"/>
              </a:lnSpc>
              <a:defRPr/>
            </a:pPr>
            <a:r>
              <a:rPr lang="ru-RU" sz="2000" b="1" dirty="0" smtClean="0">
                <a:solidFill>
                  <a:srgbClr val="990000"/>
                </a:solidFill>
                <a:cs typeface="Times New Roman" pitchFamily="18" charset="0"/>
              </a:rPr>
              <a:t> микробиология</a:t>
            </a:r>
            <a:endParaRPr lang="ru-RU" sz="2000" b="1" dirty="0">
              <a:solidFill>
                <a:srgbClr val="990000"/>
              </a:solidFill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7B375-00D6-42B8-BCA4-C3FD80AC4BE4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85"/>
          <p:cNvSpPr>
            <a:spLocks noChangeArrowheads="1"/>
          </p:cNvSpPr>
          <p:nvPr/>
        </p:nvSpPr>
        <p:spPr bwMode="auto">
          <a:xfrm>
            <a:off x="0" y="6394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/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ts val="1800"/>
              </a:spcBef>
              <a:defRPr/>
            </a:pPr>
            <a:r>
              <a:rPr lang="ru-RU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</a:t>
            </a:r>
            <a:r>
              <a:rPr lang="ru-RU" sz="36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КОРМА ПО ХИМИЧЕСКОМУ СОСТАВУ И ПЕРЕВАРИМЫМ ПИТАТЕЛЬНЫМ ВЕЩЕСТВАМ </a:t>
            </a:r>
            <a:endParaRPr lang="ru-RU" sz="3600" b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buClr>
                <a:srgbClr val="3333CC"/>
              </a:buClr>
              <a:defRPr/>
            </a:pPr>
            <a:r>
              <a:rPr lang="ru-RU" sz="24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ВОПРОСЫ:</a:t>
            </a:r>
            <a:endParaRPr lang="ru-RU" sz="2400" b="1" dirty="0">
              <a:solidFill>
                <a:srgbClr val="990000"/>
              </a:solidFill>
            </a:endParaRPr>
          </a:p>
        </p:txBody>
      </p:sp>
      <p:sp>
        <p:nvSpPr>
          <p:cNvPr id="8" name="Text Box 4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indent="0" algn="l">
              <a:lnSpc>
                <a:spcPct val="85000"/>
              </a:lnSpc>
              <a:buNone/>
              <a:defRPr/>
            </a:pPr>
            <a:r>
              <a:rPr lang="ru-RU" sz="2400" b="1" dirty="0">
                <a:solidFill>
                  <a:srgbClr val="000099"/>
                </a:solidFill>
              </a:rPr>
              <a:t>1. Краткая</a:t>
            </a:r>
            <a:r>
              <a:rPr lang="ru-RU" sz="2400" b="1" dirty="0">
                <a:solidFill>
                  <a:srgbClr val="CC3300"/>
                </a:solidFill>
              </a:rPr>
              <a:t> </a:t>
            </a:r>
            <a:r>
              <a:rPr lang="ru-RU" sz="2400" b="1" dirty="0">
                <a:solidFill>
                  <a:srgbClr val="000099"/>
                </a:solidFill>
              </a:rPr>
              <a:t>история развития учения </a:t>
            </a:r>
            <a:r>
              <a:rPr lang="ru-RU" sz="2400" b="1" dirty="0" smtClean="0">
                <a:solidFill>
                  <a:srgbClr val="000099"/>
                </a:solidFill>
              </a:rPr>
              <a:t>о кормлении</a:t>
            </a:r>
          </a:p>
          <a:p>
            <a:pPr marL="0" indent="0" algn="l">
              <a:lnSpc>
                <a:spcPct val="85000"/>
              </a:lnSpc>
              <a:buNone/>
              <a:defRPr/>
            </a:pPr>
            <a:r>
              <a:rPr lang="ru-RU" sz="2400" b="1" dirty="0" smtClean="0">
                <a:solidFill>
                  <a:srgbClr val="000099"/>
                </a:solidFill>
              </a:rPr>
              <a:t>2</a:t>
            </a:r>
            <a:r>
              <a:rPr lang="ru-RU" sz="2400" b="1" dirty="0">
                <a:solidFill>
                  <a:srgbClr val="000099"/>
                </a:solidFill>
              </a:rPr>
              <a:t>. Химический </a:t>
            </a:r>
            <a:r>
              <a:rPr lang="ru-RU" sz="2400" b="1" dirty="0" smtClean="0">
                <a:solidFill>
                  <a:srgbClr val="000099"/>
                </a:solidFill>
              </a:rPr>
              <a:t>состав корма </a:t>
            </a:r>
          </a:p>
          <a:p>
            <a:pPr marL="0" indent="0" algn="l">
              <a:lnSpc>
                <a:spcPct val="85000"/>
              </a:lnSpc>
              <a:buNone/>
              <a:defRPr/>
            </a:pPr>
            <a:r>
              <a:rPr lang="ru-RU" sz="2400" b="1" dirty="0" smtClean="0">
                <a:solidFill>
                  <a:srgbClr val="000099"/>
                </a:solidFill>
              </a:rPr>
              <a:t>3</a:t>
            </a:r>
            <a:r>
              <a:rPr lang="ru-RU" sz="2400" b="1" dirty="0">
                <a:solidFill>
                  <a:srgbClr val="000099"/>
                </a:solidFill>
              </a:rPr>
              <a:t>. Оценка корма по </a:t>
            </a:r>
            <a:r>
              <a:rPr lang="ru-RU" sz="2400" b="1" dirty="0" err="1" smtClean="0">
                <a:solidFill>
                  <a:srgbClr val="000099"/>
                </a:solidFill>
              </a:rPr>
              <a:t>переваримым</a:t>
            </a:r>
            <a:r>
              <a:rPr lang="ru-RU" sz="2400" b="1" dirty="0" smtClean="0">
                <a:solidFill>
                  <a:srgbClr val="000099"/>
                </a:solidFill>
              </a:rPr>
              <a:t> питательным веществам</a:t>
            </a:r>
            <a:endParaRPr lang="ru-RU" sz="2400" b="1" dirty="0">
              <a:solidFill>
                <a:srgbClr val="CC3300"/>
              </a:solidFill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835150" y="1196975"/>
            <a:ext cx="568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algn="ctr">
              <a:buClr>
                <a:srgbClr val="3333CC"/>
              </a:buClr>
            </a:pPr>
            <a:r>
              <a:rPr lang="ru-RU" sz="2400" b="1" dirty="0">
                <a:solidFill>
                  <a:srgbClr val="0000FF"/>
                </a:solidFill>
              </a:rPr>
              <a:t>1.</a:t>
            </a:r>
            <a:r>
              <a:rPr lang="ru-RU" sz="2400" b="1" dirty="0">
                <a:solidFill>
                  <a:srgbClr val="CC3300"/>
                </a:solidFill>
              </a:rPr>
              <a:t> </a:t>
            </a:r>
            <a:r>
              <a:rPr lang="ru-RU" sz="2400" b="1" u="sng" dirty="0">
                <a:solidFill>
                  <a:srgbClr val="FF0000"/>
                </a:solidFill>
              </a:rPr>
              <a:t>КРАТКАЯ ИСТОРИЯ РАЗВИТИЯ УЧЕНИЯ </a:t>
            </a:r>
            <a:r>
              <a:rPr lang="ru-RU" sz="2400" b="1" u="sng" dirty="0" smtClean="0">
                <a:solidFill>
                  <a:srgbClr val="FF0000"/>
                </a:solidFill>
              </a:rPr>
              <a:t>О КОРМЛЕНИИ</a:t>
            </a:r>
            <a:endParaRPr lang="ru-RU" sz="2400" b="1" u="sng" dirty="0">
              <a:solidFill>
                <a:srgbClr val="FF0000"/>
              </a:solidFill>
            </a:endParaRPr>
          </a:p>
        </p:txBody>
      </p:sp>
      <p:sp>
        <p:nvSpPr>
          <p:cNvPr id="10" name="Text Box 7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normAutofit fontScale="85000" lnSpcReduction="10000"/>
          </a:bodyPr>
          <a:lstStyle/>
          <a:p>
            <a:pPr marL="457200" indent="-457200">
              <a:lnSpc>
                <a:spcPct val="90000"/>
              </a:lnSpc>
              <a:defRPr/>
            </a:pPr>
            <a:r>
              <a:rPr lang="ru-RU" sz="2400" b="1" u="sng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Различают 4 этапа развития:</a:t>
            </a:r>
          </a:p>
          <a:p>
            <a:pPr marL="457200" indent="-457200" algn="l">
              <a:lnSpc>
                <a:spcPct val="90000"/>
              </a:lnSpc>
              <a:buClr>
                <a:srgbClr val="FF0000"/>
              </a:buClr>
              <a:buFontTx/>
              <a:buAutoNum type="arabicPeriod"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Период </a:t>
            </a:r>
            <a:r>
              <a: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кочевого образа жизни человека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 – </a:t>
            </a:r>
            <a:r>
              <a:rPr lang="ru-RU" sz="2400" b="1" dirty="0">
                <a:solidFill>
                  <a:srgbClr val="003300"/>
                </a:solidFill>
                <a:cs typeface="Times New Roman" pitchFamily="18" charset="0"/>
              </a:rPr>
              <a:t>питание полностью зависело от природных условий. Влияние человека экстенсивное.</a:t>
            </a:r>
          </a:p>
          <a:p>
            <a:pPr marL="457200" indent="-457200" algn="l">
              <a:lnSpc>
                <a:spcPct val="90000"/>
              </a:lnSpc>
              <a:buClr>
                <a:srgbClr val="FF0000"/>
              </a:buClr>
              <a:buFontTx/>
              <a:buAutoNum type="arabicPeriod"/>
              <a:defRPr/>
            </a:pP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Развитие </a:t>
            </a:r>
            <a:r>
              <a: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капитализма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3300"/>
                </a:solidFill>
                <a:cs typeface="Times New Roman" pitchFamily="18" charset="0"/>
              </a:rPr>
              <a:t>– возникновение и расширение городов, увеличение спроса на продукцию животноводства</a:t>
            </a:r>
            <a:r>
              <a:rPr lang="ru-RU" sz="2400" b="1" dirty="0" smtClean="0">
                <a:solidFill>
                  <a:srgbClr val="003300"/>
                </a:solidFill>
                <a:cs typeface="Times New Roman" pitchFamily="18" charset="0"/>
              </a:rPr>
              <a:t>. </a:t>
            </a:r>
            <a:endParaRPr lang="ru-RU" sz="2400" b="1" dirty="0">
              <a:solidFill>
                <a:srgbClr val="003300"/>
              </a:solidFill>
              <a:cs typeface="Times New Roman" pitchFamily="18" charset="0"/>
            </a:endParaRPr>
          </a:p>
          <a:p>
            <a:pPr marL="457200" indent="-457200" algn="l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003300"/>
                </a:solidFill>
                <a:cs typeface="Times New Roman" pitchFamily="18" charset="0"/>
              </a:rPr>
              <a:t> Планомерное </a:t>
            </a:r>
            <a:r>
              <a:rPr lang="ru-RU" sz="2400" b="1" dirty="0">
                <a:solidFill>
                  <a:srgbClr val="003300"/>
                </a:solidFill>
                <a:cs typeface="Times New Roman" pitchFamily="18" charset="0"/>
              </a:rPr>
              <a:t>развитие 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–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II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 половина 19 века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 marL="457200" indent="-457200" algn="l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М.В</a:t>
            </a:r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. Ломоносов</a:t>
            </a:r>
            <a:r>
              <a:rPr lang="ru-RU" sz="2400" b="1" dirty="0">
                <a:solidFill>
                  <a:srgbClr val="000000"/>
                </a:solidFill>
                <a:cs typeface="Times New Roman" pitchFamily="18" charset="0"/>
              </a:rPr>
              <a:t> – </a:t>
            </a:r>
            <a:r>
              <a:rPr lang="ru-RU" sz="2400" b="1" dirty="0">
                <a:solidFill>
                  <a:srgbClr val="336600"/>
                </a:solidFill>
                <a:cs typeface="Times New Roman" pitchFamily="18" charset="0"/>
              </a:rPr>
              <a:t>«</a:t>
            </a:r>
            <a:r>
              <a:rPr lang="ru-RU" sz="2400" b="1" dirty="0">
                <a:solidFill>
                  <a:srgbClr val="003300"/>
                </a:solidFill>
                <a:cs typeface="Times New Roman" pitchFamily="18" charset="0"/>
              </a:rPr>
              <a:t>Закон сохранения материи».</a:t>
            </a:r>
          </a:p>
          <a:p>
            <a:pPr marL="457200" indent="-457200" algn="l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003300"/>
                </a:solidFill>
                <a:cs typeface="Times New Roman" pitchFamily="18" charset="0"/>
              </a:rPr>
              <a:t>Начало </a:t>
            </a:r>
            <a:r>
              <a:rPr lang="ru-RU" sz="2400" b="1" dirty="0">
                <a:solidFill>
                  <a:srgbClr val="003300"/>
                </a:solidFill>
                <a:cs typeface="Times New Roman" pitchFamily="18" charset="0"/>
              </a:rPr>
              <a:t>развития изучения химии жизненных процессов</a:t>
            </a:r>
            <a:r>
              <a:rPr lang="ru-RU" sz="2400" b="1" dirty="0" smtClean="0">
                <a:solidFill>
                  <a:srgbClr val="003300"/>
                </a:solidFill>
                <a:cs typeface="Times New Roman" pitchFamily="18" charset="0"/>
              </a:rPr>
              <a:t>. </a:t>
            </a:r>
            <a:endParaRPr lang="ru-RU" sz="2400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835150" y="1196975"/>
            <a:ext cx="568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1331640" y="404664"/>
            <a:ext cx="7489527" cy="6222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1000"/>
              </a:spcAft>
            </a:pP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А. </a:t>
            </a:r>
            <a:r>
              <a:rPr lang="ru-RU" sz="2000" b="1" dirty="0" err="1">
                <a:solidFill>
                  <a:srgbClr val="FF0000"/>
                </a:solidFill>
                <a:cs typeface="Times New Roman" pitchFamily="18" charset="0"/>
              </a:rPr>
              <a:t>Тэер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0099"/>
                </a:solidFill>
                <a:cs typeface="Times New Roman" pitchFamily="18" charset="0"/>
              </a:rPr>
              <a:t>(1</a:t>
            </a:r>
            <a:r>
              <a:rPr lang="ru-RU" sz="2000" b="1" dirty="0">
                <a:solidFill>
                  <a:srgbClr val="0000CC"/>
                </a:solidFill>
                <a:cs typeface="Times New Roman" pitchFamily="18" charset="0"/>
              </a:rPr>
              <a:t>772-1828</a:t>
            </a:r>
            <a:r>
              <a:rPr lang="ru-RU" sz="2000" b="1" dirty="0">
                <a:solidFill>
                  <a:srgbClr val="000099"/>
                </a:solidFill>
                <a:cs typeface="Times New Roman" pitchFamily="18" charset="0"/>
              </a:rPr>
              <a:t>), 1</a:t>
            </a:r>
            <a:r>
              <a:rPr lang="ru-RU" sz="2000" b="1" dirty="0">
                <a:solidFill>
                  <a:srgbClr val="0000FF"/>
                </a:solidFill>
                <a:cs typeface="Times New Roman" pitchFamily="18" charset="0"/>
              </a:rPr>
              <a:t>809 </a:t>
            </a:r>
            <a:r>
              <a:rPr lang="ru-RU" sz="2000" b="1" dirty="0" smtClean="0">
                <a:solidFill>
                  <a:srgbClr val="0000FF"/>
                </a:solidFill>
                <a:cs typeface="Times New Roman" pitchFamily="18" charset="0"/>
              </a:rPr>
              <a:t>г.</a:t>
            </a:r>
            <a:r>
              <a:rPr lang="ru-RU" sz="20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cs typeface="Times New Roman" pitchFamily="18" charset="0"/>
              </a:rPr>
              <a:t>-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Сенные эквиваленты; Впервые публикует таблицы питательности кормов; Труд: «Основы рационального кормления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» </a:t>
            </a:r>
          </a:p>
          <a:p>
            <a:pPr algn="l" eaLnBrk="1" hangingPunct="1">
              <a:spcBef>
                <a:spcPts val="0"/>
              </a:spcBef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cs typeface="Times New Roman" pitchFamily="18" charset="0"/>
              </a:rPr>
              <a:t>Ф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r>
              <a:rPr lang="ru-RU" sz="2000" b="1" dirty="0" err="1">
                <a:solidFill>
                  <a:srgbClr val="FF0000"/>
                </a:solidFill>
                <a:cs typeface="Times New Roman" pitchFamily="18" charset="0"/>
              </a:rPr>
              <a:t>Маженди</a:t>
            </a:r>
            <a:r>
              <a:rPr lang="ru-RU" sz="20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ru-RU" sz="2000" b="1" dirty="0">
                <a:solidFill>
                  <a:srgbClr val="0000FF"/>
                </a:solidFill>
                <a:cs typeface="Times New Roman" pitchFamily="18" charset="0"/>
              </a:rPr>
              <a:t>1816 </a:t>
            </a:r>
            <a:r>
              <a:rPr lang="ru-RU" sz="2000" b="1" dirty="0" smtClean="0">
                <a:solidFill>
                  <a:srgbClr val="0000FF"/>
                </a:solidFill>
                <a:cs typeface="Times New Roman" pitchFamily="18" charset="0"/>
              </a:rPr>
              <a:t>г.</a:t>
            </a:r>
            <a:r>
              <a:rPr lang="ru-RU" sz="20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cs typeface="Times New Roman" pitchFamily="18" charset="0"/>
              </a:rPr>
              <a:t>-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значение азота корма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для животных; </a:t>
            </a:r>
          </a:p>
          <a:p>
            <a:pPr algn="l" eaLnBrk="1" hangingPunct="1">
              <a:spcBef>
                <a:spcPts val="0"/>
              </a:spcBef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cs typeface="Times New Roman" pitchFamily="18" charset="0"/>
              </a:rPr>
              <a:t>Ю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r>
              <a:rPr lang="ru-RU" sz="2000" b="1" dirty="0" smtClean="0">
                <a:solidFill>
                  <a:srgbClr val="FF0000"/>
                </a:solidFill>
                <a:cs typeface="Times New Roman" pitchFamily="18" charset="0"/>
              </a:rPr>
              <a:t>Либих </a:t>
            </a:r>
            <a:r>
              <a:rPr lang="ru-RU" sz="2000" b="1" dirty="0" smtClean="0">
                <a:solidFill>
                  <a:srgbClr val="000000"/>
                </a:solidFill>
                <a:cs typeface="Times New Roman" pitchFamily="18" charset="0"/>
              </a:rPr>
              <a:t>–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установил физиологическая роль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отдельных  органических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питательных веществ </a:t>
            </a:r>
            <a:r>
              <a:rPr lang="ru-RU" sz="2000" b="1" dirty="0">
                <a:solidFill>
                  <a:srgbClr val="336600"/>
                </a:solidFill>
                <a:cs typeface="Times New Roman" pitchFamily="18" charset="0"/>
              </a:rPr>
              <a:t>(</a:t>
            </a:r>
            <a:r>
              <a:rPr lang="ru-RU" sz="2000" b="1" dirty="0">
                <a:solidFill>
                  <a:srgbClr val="0000CC"/>
                </a:solidFill>
                <a:cs typeface="Times New Roman" pitchFamily="18" charset="0"/>
              </a:rPr>
              <a:t>1848</a:t>
            </a:r>
            <a:r>
              <a:rPr lang="ru-RU" sz="2000" b="1" dirty="0" smtClean="0">
                <a:solidFill>
                  <a:srgbClr val="336600"/>
                </a:solidFill>
                <a:cs typeface="Times New Roman" pitchFamily="18" charset="0"/>
              </a:rPr>
              <a:t>)</a:t>
            </a:r>
          </a:p>
          <a:p>
            <a:pPr algn="l" eaLnBrk="1" hangingPunct="1">
              <a:spcBef>
                <a:spcPts val="0"/>
              </a:spcBef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cs typeface="Times New Roman" pitchFamily="18" charset="0"/>
              </a:rPr>
              <a:t>Э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. Вольф </a:t>
            </a:r>
            <a:r>
              <a:rPr lang="ru-RU" sz="2000" b="1" dirty="0">
                <a:solidFill>
                  <a:srgbClr val="000099"/>
                </a:solidFill>
                <a:cs typeface="Times New Roman" pitchFamily="18" charset="0"/>
              </a:rPr>
              <a:t>(1818-1896) </a:t>
            </a:r>
            <a:r>
              <a:rPr lang="ru-RU" sz="2000" b="1" dirty="0">
                <a:solidFill>
                  <a:srgbClr val="336600"/>
                </a:solidFill>
                <a:cs typeface="Times New Roman" pitchFamily="18" charset="0"/>
              </a:rPr>
              <a:t>–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оценивать корма по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сумме </a:t>
            </a:r>
            <a:r>
              <a:rPr lang="ru-RU" sz="2000" b="1" dirty="0" err="1" smtClean="0">
                <a:solidFill>
                  <a:srgbClr val="003300"/>
                </a:solidFill>
                <a:cs typeface="Times New Roman" pitchFamily="18" charset="0"/>
              </a:rPr>
              <a:t>переваримых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питательных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веществ </a:t>
            </a:r>
            <a:r>
              <a:rPr lang="ru-RU" sz="2000" b="1" dirty="0" smtClean="0">
                <a:solidFill>
                  <a:srgbClr val="336600"/>
                </a:solidFill>
                <a:cs typeface="Times New Roman" pitchFamily="18" charset="0"/>
              </a:rPr>
              <a:t>(</a:t>
            </a:r>
            <a:r>
              <a:rPr lang="ru-RU" sz="2000" b="1" dirty="0">
                <a:solidFill>
                  <a:srgbClr val="CC3300"/>
                </a:solidFill>
                <a:cs typeface="Times New Roman" pitchFamily="18" charset="0"/>
              </a:rPr>
              <a:t>СППВ</a:t>
            </a:r>
            <a:r>
              <a:rPr lang="ru-RU" sz="2000" b="1" dirty="0">
                <a:solidFill>
                  <a:srgbClr val="336600"/>
                </a:solidFill>
                <a:cs typeface="Times New Roman" pitchFamily="18" charset="0"/>
              </a:rPr>
              <a:t>) (</a:t>
            </a:r>
            <a:r>
              <a:rPr lang="ru-RU" sz="2000" b="1" dirty="0">
                <a:solidFill>
                  <a:srgbClr val="0000CC"/>
                </a:solidFill>
                <a:cs typeface="Times New Roman" pitchFamily="18" charset="0"/>
              </a:rPr>
              <a:t>1874 </a:t>
            </a:r>
            <a:r>
              <a:rPr lang="ru-RU" sz="2000" b="1" dirty="0" smtClean="0">
                <a:solidFill>
                  <a:srgbClr val="0000CC"/>
                </a:solidFill>
                <a:cs typeface="Times New Roman" pitchFamily="18" charset="0"/>
              </a:rPr>
              <a:t>г.</a:t>
            </a:r>
            <a:r>
              <a:rPr lang="ru-RU" sz="2000" b="1" dirty="0" smtClean="0">
                <a:solidFill>
                  <a:srgbClr val="336600"/>
                </a:solidFill>
                <a:cs typeface="Times New Roman" pitchFamily="18" charset="0"/>
              </a:rPr>
              <a:t>)</a:t>
            </a:r>
          </a:p>
          <a:p>
            <a:pPr algn="l" eaLnBrk="1" hangingPunct="1">
              <a:spcBef>
                <a:spcPts val="0"/>
              </a:spcBef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cs typeface="Times New Roman" pitchFamily="18" charset="0"/>
              </a:rPr>
              <a:t>М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r>
              <a:rPr lang="ru-RU" sz="2000" b="1" dirty="0" err="1">
                <a:solidFill>
                  <a:srgbClr val="FF0000"/>
                </a:solidFill>
                <a:cs typeface="Times New Roman" pitchFamily="18" charset="0"/>
              </a:rPr>
              <a:t>Шосса</a:t>
            </a:r>
            <a:r>
              <a:rPr lang="ru-RU" sz="2000" b="1" dirty="0">
                <a:solidFill>
                  <a:srgbClr val="336600"/>
                </a:solidFill>
                <a:cs typeface="Times New Roman" pitchFamily="18" charset="0"/>
              </a:rPr>
              <a:t>, 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А. Рубец</a:t>
            </a:r>
            <a:r>
              <a:rPr lang="ru-RU" sz="2000" b="1" dirty="0">
                <a:solidFill>
                  <a:srgbClr val="336600"/>
                </a:solidFill>
                <a:cs typeface="Times New Roman" pitchFamily="18" charset="0"/>
              </a:rPr>
              <a:t> и </a:t>
            </a:r>
            <a:r>
              <a:rPr lang="ru-RU" sz="2000" b="1" dirty="0" err="1">
                <a:solidFill>
                  <a:srgbClr val="FF0000"/>
                </a:solidFill>
                <a:cs typeface="Times New Roman" pitchFamily="18" charset="0"/>
              </a:rPr>
              <a:t>И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. Форстер</a:t>
            </a:r>
            <a:r>
              <a:rPr lang="ru-RU" sz="2000" b="1" dirty="0">
                <a:solidFill>
                  <a:srgbClr val="336600"/>
                </a:solidFill>
                <a:cs typeface="Times New Roman" pitchFamily="18" charset="0"/>
              </a:rPr>
              <a:t>, 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С. Лебедев</a:t>
            </a:r>
            <a:r>
              <a:rPr lang="ru-RU" sz="2000" b="1" dirty="0">
                <a:solidFill>
                  <a:srgbClr val="336600"/>
                </a:solidFill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336600"/>
                </a:solidFill>
                <a:cs typeface="Times New Roman" pitchFamily="18" charset="0"/>
              </a:rPr>
              <a:t>–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физиологическая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роль минеральных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веществ </a:t>
            </a:r>
          </a:p>
          <a:p>
            <a:pPr algn="l" eaLnBrk="1" hangingPunct="1">
              <a:spcBef>
                <a:spcPts val="0"/>
              </a:spcBef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cs typeface="Times New Roman" pitchFamily="18" charset="0"/>
              </a:rPr>
              <a:t>Н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. Лунин</a:t>
            </a:r>
            <a:r>
              <a:rPr lang="ru-RU" sz="2000" b="1" dirty="0">
                <a:solidFill>
                  <a:srgbClr val="336600"/>
                </a:solidFill>
                <a:cs typeface="Times New Roman" pitchFamily="18" charset="0"/>
              </a:rPr>
              <a:t> –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значение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витаминов </a:t>
            </a:r>
          </a:p>
          <a:p>
            <a:pPr algn="l" eaLnBrk="1" hangingPunct="1">
              <a:spcBef>
                <a:spcPts val="0"/>
              </a:spcBef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cs typeface="Times New Roman" pitchFamily="18" charset="0"/>
              </a:rPr>
              <a:t>О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. Кельнер </a:t>
            </a:r>
            <a:r>
              <a:rPr lang="ru-RU" sz="2000" b="1" dirty="0">
                <a:solidFill>
                  <a:srgbClr val="000099"/>
                </a:solidFill>
                <a:cs typeface="Times New Roman" pitchFamily="18" charset="0"/>
              </a:rPr>
              <a:t>(1851-1911) </a:t>
            </a:r>
            <a:r>
              <a:rPr lang="ru-RU" sz="2000" b="1" dirty="0">
                <a:solidFill>
                  <a:srgbClr val="336600"/>
                </a:solidFill>
                <a:cs typeface="Times New Roman" pitchFamily="18" charset="0"/>
              </a:rPr>
              <a:t>–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крахмальный эквивалент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003300"/>
                </a:solidFill>
                <a:cs typeface="Times New Roman" pitchFamily="18" charset="0"/>
              </a:rPr>
              <a:t>жироотлагающая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способность кормов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, поправка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на сырую клетчатку,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коэффициенты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полноценности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кормов</a:t>
            </a:r>
          </a:p>
          <a:p>
            <a:pPr algn="l" eaLnBrk="1" hangingPunct="1">
              <a:spcBef>
                <a:spcPts val="0"/>
              </a:spcBef>
              <a:spcAft>
                <a:spcPts val="1000"/>
              </a:spcAft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Г. </a:t>
            </a: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Армсби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336600"/>
                </a:solidFill>
                <a:cs typeface="Times New Roman" pitchFamily="18" charset="0"/>
              </a:rPr>
              <a:t>(</a:t>
            </a: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1853-1921</a:t>
            </a:r>
            <a:r>
              <a:rPr lang="ru-RU" sz="2000" b="1" dirty="0">
                <a:solidFill>
                  <a:srgbClr val="336600"/>
                </a:solidFill>
                <a:cs typeface="Times New Roman" pitchFamily="18" charset="0"/>
              </a:rPr>
              <a:t>) –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00CC"/>
                </a:solidFill>
                <a:cs typeface="Times New Roman" pitchFamily="18" charset="0"/>
              </a:rPr>
              <a:t>1915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г - схема энергетического баланса в организме животных (валовая, </a:t>
            </a:r>
            <a:r>
              <a:rPr lang="ru-RU" sz="2000" b="1" dirty="0" err="1">
                <a:solidFill>
                  <a:srgbClr val="003300"/>
                </a:solidFill>
                <a:cs typeface="Times New Roman" pitchFamily="18" charset="0"/>
              </a:rPr>
              <a:t>переваримая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, обменная и чистая энергия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).</a:t>
            </a:r>
            <a:endParaRPr lang="ru-RU" sz="2000" b="1" dirty="0">
              <a:solidFill>
                <a:srgbClr val="336600"/>
              </a:solidFill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835150" y="1196975"/>
            <a:ext cx="568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59070" y="116632"/>
            <a:ext cx="6589199" cy="128089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3-й этап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– 20 </a:t>
            </a:r>
            <a:r>
              <a: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годы 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XX</a:t>
            </a:r>
            <a:r>
              <a: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века: </a:t>
            </a:r>
            <a:r>
              <a:rPr lang="ru-RU" sz="2400" b="1" dirty="0" smtClean="0">
                <a:solidFill>
                  <a:srgbClr val="990000"/>
                </a:solidFill>
                <a:cs typeface="Times New Roman" pitchFamily="18" charset="0"/>
              </a:rPr>
              <a:t>значение отдельных питательных </a:t>
            </a:r>
            <a:r>
              <a:rPr lang="ru-RU" sz="2400" b="1" dirty="0">
                <a:solidFill>
                  <a:srgbClr val="990000"/>
                </a:solidFill>
                <a:cs typeface="Times New Roman" pitchFamily="18" charset="0"/>
              </a:rPr>
              <a:t>веществ для организма, их превращение в нем</a:t>
            </a:r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idx="1"/>
          </p:nvPr>
        </p:nvSpPr>
        <p:spPr bwMode="auto">
          <a:xfrm>
            <a:off x="1855818" y="1772816"/>
            <a:ext cx="6591985" cy="4497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pPr marL="457200" indent="-457200" algn="l"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cs typeface="Times New Roman" pitchFamily="18" charset="0"/>
              </a:rPr>
              <a:t>Н.П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r>
              <a:rPr lang="ru-RU" sz="2000" b="1" dirty="0" err="1">
                <a:solidFill>
                  <a:srgbClr val="FF0000"/>
                </a:solidFill>
                <a:cs typeface="Times New Roman" pitchFamily="18" charset="0"/>
              </a:rPr>
              <a:t>Чирвинский</a:t>
            </a:r>
            <a:r>
              <a:rPr lang="ru-RU" sz="2000" b="1" dirty="0">
                <a:solidFill>
                  <a:srgbClr val="000000"/>
                </a:solidFill>
                <a:cs typeface="Times New Roman" pitchFamily="18" charset="0"/>
              </a:rPr>
              <a:t> –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образование жира тела из углеводов корма, </a:t>
            </a:r>
            <a:r>
              <a:rPr lang="ru-RU" sz="2000" b="1" dirty="0" smtClean="0">
                <a:solidFill>
                  <a:srgbClr val="000099"/>
                </a:solidFill>
                <a:cs typeface="Times New Roman" pitchFamily="18" charset="0"/>
              </a:rPr>
              <a:t>(</a:t>
            </a:r>
            <a:r>
              <a:rPr lang="ru-RU" sz="2000" b="1" dirty="0">
                <a:solidFill>
                  <a:srgbClr val="000099"/>
                </a:solidFill>
                <a:cs typeface="Times New Roman" pitchFamily="18" charset="0"/>
              </a:rPr>
              <a:t>1848-1920</a:t>
            </a:r>
            <a:r>
              <a:rPr lang="ru-RU" sz="2000" b="1" dirty="0" smtClean="0">
                <a:solidFill>
                  <a:srgbClr val="000099"/>
                </a:solidFill>
                <a:cs typeface="Times New Roman" pitchFamily="18" charset="0"/>
              </a:rPr>
              <a:t>)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первый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учебник по общей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зоотехнии</a:t>
            </a:r>
          </a:p>
          <a:p>
            <a:pPr marL="457200" indent="-457200" algn="l"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cs typeface="Times New Roman" pitchFamily="18" charset="0"/>
              </a:rPr>
              <a:t>Е.А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. Богданов</a:t>
            </a:r>
            <a:r>
              <a:rPr lang="ru-RU" sz="2000" b="1" dirty="0">
                <a:solidFill>
                  <a:srgbClr val="000000"/>
                </a:solidFill>
                <a:cs typeface="Times New Roman" pitchFamily="18" charset="0"/>
              </a:rPr>
              <a:t> –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превращение в жир тела белка</a:t>
            </a:r>
            <a:r>
              <a:rPr lang="ru-RU" sz="2000" b="1" dirty="0" smtClean="0">
                <a:solidFill>
                  <a:srgbClr val="336600"/>
                </a:solidFill>
                <a:cs typeface="Times New Roman" pitchFamily="18" charset="0"/>
              </a:rPr>
              <a:t>; </a:t>
            </a:r>
            <a:r>
              <a:rPr lang="ru-RU" sz="2000" b="1" dirty="0" smtClean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00CC"/>
                </a:solidFill>
                <a:cs typeface="Times New Roman" pitchFamily="18" charset="0"/>
              </a:rPr>
              <a:t>(1872-1931</a:t>
            </a:r>
            <a:r>
              <a:rPr lang="ru-RU" sz="2000" b="1" dirty="0" smtClean="0">
                <a:solidFill>
                  <a:srgbClr val="0000CC"/>
                </a:solidFill>
                <a:cs typeface="Times New Roman" pitchFamily="18" charset="0"/>
              </a:rPr>
              <a:t>)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необходимость учета поступления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в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организм энергии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, белка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, минеральных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веществ,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витаминов; нормированное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кормление животных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при различном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физиологическом состоянии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; исходные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положения о 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кормлении высокопродуктивных </a:t>
            </a:r>
            <a:r>
              <a:rPr lang="ru-RU" sz="2000" b="1" dirty="0">
                <a:solidFill>
                  <a:srgbClr val="003300"/>
                </a:solidFill>
                <a:cs typeface="Times New Roman" pitchFamily="18" charset="0"/>
              </a:rPr>
              <a:t>коров</a:t>
            </a:r>
            <a:r>
              <a:rPr lang="ru-RU" sz="2000" b="1" dirty="0" smtClean="0">
                <a:solidFill>
                  <a:srgbClr val="003300"/>
                </a:solidFill>
                <a:cs typeface="Times New Roman" pitchFamily="18" charset="0"/>
              </a:rPr>
              <a:t>; проект </a:t>
            </a:r>
            <a:r>
              <a:rPr lang="ru-RU" sz="2000" b="1" dirty="0">
                <a:solidFill>
                  <a:srgbClr val="0000CC"/>
                </a:solidFill>
                <a:cs typeface="Times New Roman" pitchFamily="18" charset="0"/>
              </a:rPr>
              <a:t>овсяной </a:t>
            </a:r>
            <a:r>
              <a:rPr lang="ru-RU" sz="2000" b="1" dirty="0" smtClean="0">
                <a:solidFill>
                  <a:srgbClr val="0000CC"/>
                </a:solidFill>
                <a:cs typeface="Times New Roman" pitchFamily="18" charset="0"/>
              </a:rPr>
              <a:t>кормовой единицы.</a:t>
            </a:r>
            <a:endParaRPr lang="ru-RU" sz="2000" b="1" dirty="0">
              <a:solidFill>
                <a:srgbClr val="0000CC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4-й этап.</a:t>
            </a:r>
            <a:r>
              <a:rPr lang="ru-RU" sz="2800" b="1" dirty="0">
                <a:solidFill>
                  <a:srgbClr val="33660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II </a:t>
            </a:r>
            <a:r>
              <a:rPr 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половина 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XX</a:t>
            </a:r>
            <a:r>
              <a:rPr 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века</a:t>
            </a:r>
            <a:endParaRPr lang="ru-RU" sz="2800" dirty="0"/>
          </a:p>
        </p:txBody>
      </p:sp>
      <p:sp>
        <p:nvSpPr>
          <p:cNvPr id="8" name="Text Box 5"/>
          <p:cNvSpPr txBox="1">
            <a:spLocks noGrp="1" noChangeArrowheads="1"/>
          </p:cNvSpPr>
          <p:nvPr>
            <p:ph idx="1"/>
          </p:nvPr>
        </p:nvSpPr>
        <p:spPr bwMode="auto">
          <a:xfrm>
            <a:off x="1619672" y="1628800"/>
            <a:ext cx="6880017" cy="4580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Углубление 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и </a:t>
            </a: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расширение представлений 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о роли питания </a:t>
            </a: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в  производстве животноводческой продукции; о 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биологической </a:t>
            </a: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ценности  продуктов питания.</a:t>
            </a: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ru-RU" sz="1600" b="1" dirty="0" smtClean="0">
                <a:solidFill>
                  <a:srgbClr val="FF0000"/>
                </a:solidFill>
                <a:cs typeface="Times New Roman" pitchFamily="18" charset="0"/>
              </a:rPr>
              <a:t>М.И</a:t>
            </a:r>
            <a:r>
              <a:rPr lang="ru-RU" sz="1600" b="1" dirty="0">
                <a:solidFill>
                  <a:srgbClr val="FF0000"/>
                </a:solidFill>
                <a:cs typeface="Times New Roman" pitchFamily="18" charset="0"/>
              </a:rPr>
              <a:t>. Дьяков</a:t>
            </a:r>
            <a:r>
              <a:rPr lang="ru-RU" sz="1600" b="1" dirty="0">
                <a:solidFill>
                  <a:srgbClr val="336600"/>
                </a:solidFill>
                <a:cs typeface="Times New Roman" pitchFamily="18" charset="0"/>
              </a:rPr>
              <a:t> – 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энергетический обмен, минеральное </a:t>
            </a: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питание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1600" b="1" dirty="0" smtClean="0">
                <a:solidFill>
                  <a:srgbClr val="FF0000"/>
                </a:solidFill>
                <a:cs typeface="Times New Roman" pitchFamily="18" charset="0"/>
              </a:rPr>
              <a:t>И.С</a:t>
            </a:r>
            <a:r>
              <a:rPr lang="ru-RU" sz="1600" b="1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r>
              <a:rPr lang="ru-RU" sz="1600" b="1" dirty="0" smtClean="0">
                <a:solidFill>
                  <a:srgbClr val="FF0000"/>
                </a:solidFill>
                <a:cs typeface="Times New Roman" pitchFamily="18" charset="0"/>
              </a:rPr>
              <a:t>Попов: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«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Нормы кормления свиней и для </a:t>
            </a: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волов»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b="1" dirty="0">
                <a:solidFill>
                  <a:srgbClr val="0000FF"/>
                </a:solidFill>
                <a:cs typeface="Times New Roman" pitchFamily="18" charset="0"/>
              </a:rPr>
              <a:t>1</a:t>
            </a:r>
            <a:r>
              <a:rPr lang="ru-RU" sz="1600" b="1" dirty="0" smtClean="0">
                <a:solidFill>
                  <a:srgbClr val="0000FF"/>
                </a:solidFill>
                <a:cs typeface="Times New Roman" pitchFamily="18" charset="0"/>
              </a:rPr>
              <a:t>921 г.</a:t>
            </a:r>
            <a:r>
              <a:rPr lang="ru-RU" sz="1600" b="1" dirty="0" smtClean="0">
                <a:solidFill>
                  <a:srgbClr val="336600"/>
                </a:solidFill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336600"/>
                </a:solidFill>
                <a:cs typeface="Times New Roman" pitchFamily="18" charset="0"/>
              </a:rPr>
              <a:t>– 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создает </a:t>
            </a:r>
            <a:r>
              <a:rPr lang="ru-RU" sz="1600" b="1" u="sng" dirty="0">
                <a:solidFill>
                  <a:srgbClr val="FF0000"/>
                </a:solidFill>
                <a:cs typeface="Times New Roman" pitchFamily="18" charset="0"/>
              </a:rPr>
              <a:t>первую в России кафедру кормления животных</a:t>
            </a:r>
            <a:r>
              <a:rPr lang="ru-RU" sz="1600" b="1" dirty="0">
                <a:solidFill>
                  <a:srgbClr val="336600"/>
                </a:solidFill>
                <a:cs typeface="Times New Roman" pitchFamily="18" charset="0"/>
              </a:rPr>
              <a:t> (</a:t>
            </a:r>
            <a:r>
              <a:rPr lang="ru-RU" sz="1600" b="1" dirty="0">
                <a:solidFill>
                  <a:srgbClr val="0000FF"/>
                </a:solidFill>
                <a:cs typeface="Times New Roman" pitchFamily="18" charset="0"/>
              </a:rPr>
              <a:t>Высший Московский зоотехнический институт</a:t>
            </a:r>
            <a:r>
              <a:rPr lang="ru-RU" sz="1600" b="1" dirty="0" smtClean="0">
                <a:solidFill>
                  <a:srgbClr val="336600"/>
                </a:solidFill>
                <a:cs typeface="Times New Roman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b="1" dirty="0">
                <a:solidFill>
                  <a:srgbClr val="0000FF"/>
                </a:solidFill>
                <a:cs typeface="Times New Roman" pitchFamily="18" charset="0"/>
              </a:rPr>
              <a:t>1</a:t>
            </a:r>
            <a:r>
              <a:rPr lang="ru-RU" sz="1600" b="1" dirty="0" smtClean="0">
                <a:solidFill>
                  <a:srgbClr val="0000FF"/>
                </a:solidFill>
                <a:cs typeface="Times New Roman" pitchFamily="18" charset="0"/>
              </a:rPr>
              <a:t>933 г.</a:t>
            </a:r>
            <a:r>
              <a:rPr lang="ru-RU" sz="1600" b="1" dirty="0" smtClean="0">
                <a:solidFill>
                  <a:srgbClr val="336600"/>
                </a:solidFill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336600"/>
                </a:solidFill>
                <a:cs typeface="Times New Roman" pitchFamily="18" charset="0"/>
              </a:rPr>
              <a:t>– 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публикует</a:t>
            </a:r>
            <a:r>
              <a:rPr lang="ru-RU" sz="1600" b="1" dirty="0">
                <a:solidFill>
                  <a:srgbClr val="336600"/>
                </a:solidFill>
                <a:cs typeface="Times New Roman" pitchFamily="18" charset="0"/>
              </a:rPr>
              <a:t> </a:t>
            </a:r>
            <a:r>
              <a:rPr lang="ru-RU" sz="1600" b="1" u="sng" dirty="0">
                <a:solidFill>
                  <a:srgbClr val="FF0000"/>
                </a:solidFill>
                <a:cs typeface="Times New Roman" pitchFamily="18" charset="0"/>
              </a:rPr>
              <a:t>первую отечественную книгу по оценке питательности </a:t>
            </a:r>
            <a:r>
              <a:rPr lang="ru-RU" sz="1600" b="1" u="sng" dirty="0" smtClean="0">
                <a:solidFill>
                  <a:srgbClr val="FF0000"/>
                </a:solidFill>
                <a:cs typeface="Times New Roman" pitchFamily="18" charset="0"/>
              </a:rPr>
              <a:t>кормов</a:t>
            </a:r>
            <a:r>
              <a:rPr lang="ru-RU" sz="1600" b="1" dirty="0" smtClean="0">
                <a:solidFill>
                  <a:srgbClr val="336600"/>
                </a:solidFill>
                <a:cs typeface="Times New Roman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разрабатывает 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вопросы белкового и минерального </a:t>
            </a: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обмена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,</a:t>
            </a: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 кормления 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высокопродуктивных коров, их </a:t>
            </a: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раздоя;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b="1" u="sng" dirty="0" smtClean="0">
                <a:solidFill>
                  <a:srgbClr val="FF0000"/>
                </a:solidFill>
                <a:cs typeface="Times New Roman" pitchFamily="18" charset="0"/>
              </a:rPr>
              <a:t>первые </a:t>
            </a:r>
            <a:r>
              <a:rPr lang="ru-RU" sz="1600" b="1" u="sng" dirty="0">
                <a:solidFill>
                  <a:srgbClr val="FF0000"/>
                </a:solidFill>
                <a:cs typeface="Times New Roman" pitchFamily="18" charset="0"/>
              </a:rPr>
              <a:t>таблицы аминокислотного состава </a:t>
            </a:r>
            <a:r>
              <a:rPr lang="ru-RU" sz="1600" b="1" u="sng" dirty="0" smtClean="0">
                <a:solidFill>
                  <a:srgbClr val="FF0000"/>
                </a:solidFill>
                <a:cs typeface="Times New Roman" pitchFamily="18" charset="0"/>
              </a:rPr>
              <a:t>кормов;</a:t>
            </a:r>
            <a:endParaRPr lang="ru-RU" sz="1600" b="1" dirty="0">
              <a:solidFill>
                <a:srgbClr val="003300"/>
              </a:solidFill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разрабатывает 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нормы кормления </a:t>
            </a: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животных;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b="1" dirty="0" smtClean="0">
                <a:solidFill>
                  <a:srgbClr val="003300"/>
                </a:solidFill>
                <a:cs typeface="Times New Roman" pitchFamily="18" charset="0"/>
              </a:rPr>
              <a:t>учебник </a:t>
            </a:r>
            <a:r>
              <a:rPr lang="ru-RU" sz="1600" b="1" dirty="0">
                <a:solidFill>
                  <a:srgbClr val="003300"/>
                </a:solidFill>
                <a:cs typeface="Times New Roman" pitchFamily="18" charset="0"/>
              </a:rPr>
              <a:t>«Кормление с.-х. животных»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0FB2-3CD4-4AF4-A976-94AE41FA572A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5125</TotalTime>
  <Words>1350</Words>
  <Application>Microsoft Office PowerPoint</Application>
  <PresentationFormat>Экран (4:3)</PresentationFormat>
  <Paragraphs>288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Легкий дым</vt:lpstr>
      <vt:lpstr>Презентация PowerPoint</vt:lpstr>
      <vt:lpstr>Презентация PowerPoint</vt:lpstr>
      <vt:lpstr>СОДЕРЖАНИЕ КУРСА «КОРМЛЕНИЕ ЖИВОТНЫХ С ОСНОВАМИ КОРМОПРОИЗВОДСТВА»</vt:lpstr>
      <vt:lpstr>Тема: ОЦЕНКА КОРМА ПО ХИМИЧЕСКОМУ СОСТАВУ И ПЕРЕВАРИМЫМ ПИТАТЕЛЬНЫМ ВЕЩЕСТВАМ </vt:lpstr>
      <vt:lpstr>ВОПРОСЫ:</vt:lpstr>
      <vt:lpstr>1. КРАТКАЯ ИСТОРИЯ РАЗВИТИЯ УЧЕНИЯ О КОРМЛЕНИИ</vt:lpstr>
      <vt:lpstr>Презентация PowerPoint</vt:lpstr>
      <vt:lpstr>3-й этап – 20 годы XX века: значение отдельных питательных веществ для организма, их превращение в нем</vt:lpstr>
      <vt:lpstr>4-й этап. II половина XX века</vt:lpstr>
      <vt:lpstr>Презентация PowerPoint</vt:lpstr>
      <vt:lpstr>Презентация PowerPoint</vt:lpstr>
      <vt:lpstr>Презентация PowerPoint</vt:lpstr>
      <vt:lpstr>Химический состав корма</vt:lpstr>
      <vt:lpstr>Презентация PowerPoint</vt:lpstr>
      <vt:lpstr>3. ОЦЕНКА КОРМА ПО ПЕРЕВАРИМЫМ ПИТАТЕЛЬНЫМ ВЕЩЕСТВАМ</vt:lpstr>
      <vt:lpstr>Презентация PowerPoint</vt:lpstr>
      <vt:lpstr>Методы изучения переваримости:</vt:lpstr>
      <vt:lpstr>2. Метод инертных индикаторов</vt:lpstr>
      <vt:lpstr>Факторы влияющие на переваримость:</vt:lpstr>
      <vt:lpstr>КОЭФФИЦИЕНТЫ ПЕРЕВАРИМОСТИ ПИТАТЕЛЬНЫХ ВЕЩЕСТВ, %</vt:lpstr>
      <vt:lpstr>Презентация PowerPoint</vt:lpstr>
      <vt:lpstr>3. Уровень клетчатки в рационе И.С. Попов (1957)</vt:lpstr>
      <vt:lpstr>Факторы влияющие на переваримость:</vt:lpstr>
      <vt:lpstr>Факторы влияющие на переваримость: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Зоогигиена 105</dc:creator>
  <cp:lastModifiedBy>пк</cp:lastModifiedBy>
  <cp:revision>157</cp:revision>
  <cp:lastPrinted>2013-02-04T16:42:36Z</cp:lastPrinted>
  <dcterms:created xsi:type="dcterms:W3CDTF">1601-01-01T00:00:00Z</dcterms:created>
  <dcterms:modified xsi:type="dcterms:W3CDTF">2023-01-26T09:16:11Z</dcterms:modified>
</cp:coreProperties>
</file>